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3" r:id="rId3"/>
    <p:sldMasterId id="2147483692" r:id="rId4"/>
    <p:sldMasterId id="2147483704" r:id="rId5"/>
  </p:sldMasterIdLst>
  <p:notesMasterIdLst>
    <p:notesMasterId r:id="rId54"/>
  </p:notesMasterIdLst>
  <p:sldIdLst>
    <p:sldId id="325" r:id="rId6"/>
    <p:sldId id="326" r:id="rId7"/>
    <p:sldId id="262" r:id="rId8"/>
    <p:sldId id="328" r:id="rId9"/>
    <p:sldId id="335" r:id="rId10"/>
    <p:sldId id="329" r:id="rId11"/>
    <p:sldId id="330" r:id="rId12"/>
    <p:sldId id="343" r:id="rId13"/>
    <p:sldId id="344" r:id="rId14"/>
    <p:sldId id="345" r:id="rId15"/>
    <p:sldId id="346" r:id="rId16"/>
    <p:sldId id="332" r:id="rId17"/>
    <p:sldId id="333" r:id="rId18"/>
    <p:sldId id="357" r:id="rId19"/>
    <p:sldId id="334" r:id="rId20"/>
    <p:sldId id="256" r:id="rId21"/>
    <p:sldId id="347" r:id="rId22"/>
    <p:sldId id="263" r:id="rId23"/>
    <p:sldId id="348" r:id="rId24"/>
    <p:sldId id="349" r:id="rId25"/>
    <p:sldId id="350" r:id="rId26"/>
    <p:sldId id="264" r:id="rId27"/>
    <p:sldId id="265" r:id="rId28"/>
    <p:sldId id="266" r:id="rId29"/>
    <p:sldId id="351" r:id="rId30"/>
    <p:sldId id="353" r:id="rId31"/>
    <p:sldId id="354" r:id="rId32"/>
    <p:sldId id="355" r:id="rId33"/>
    <p:sldId id="268" r:id="rId34"/>
    <p:sldId id="356" r:id="rId35"/>
    <p:sldId id="270" r:id="rId36"/>
    <p:sldId id="352" r:id="rId37"/>
    <p:sldId id="275" r:id="rId38"/>
    <p:sldId id="273" r:id="rId39"/>
    <p:sldId id="323" r:id="rId40"/>
    <p:sldId id="277" r:id="rId41"/>
    <p:sldId id="278" r:id="rId42"/>
    <p:sldId id="280" r:id="rId43"/>
    <p:sldId id="281" r:id="rId44"/>
    <p:sldId id="282" r:id="rId45"/>
    <p:sldId id="283" r:id="rId46"/>
    <p:sldId id="285" r:id="rId47"/>
    <p:sldId id="305" r:id="rId48"/>
    <p:sldId id="336" r:id="rId49"/>
    <p:sldId id="340" r:id="rId50"/>
    <p:sldId id="337" r:id="rId51"/>
    <p:sldId id="338" r:id="rId52"/>
    <p:sldId id="342"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C137576-B634-E845-90DB-C255A166AE19}">
          <p14:sldIdLst>
            <p14:sldId id="325"/>
            <p14:sldId id="326"/>
            <p14:sldId id="262"/>
            <p14:sldId id="328"/>
            <p14:sldId id="335"/>
            <p14:sldId id="329"/>
            <p14:sldId id="330"/>
            <p14:sldId id="343"/>
            <p14:sldId id="344"/>
            <p14:sldId id="345"/>
            <p14:sldId id="346"/>
            <p14:sldId id="332"/>
            <p14:sldId id="333"/>
            <p14:sldId id="357"/>
            <p14:sldId id="334"/>
            <p14:sldId id="256"/>
            <p14:sldId id="347"/>
            <p14:sldId id="263"/>
            <p14:sldId id="348"/>
            <p14:sldId id="349"/>
            <p14:sldId id="350"/>
            <p14:sldId id="264"/>
            <p14:sldId id="265"/>
            <p14:sldId id="266"/>
            <p14:sldId id="351"/>
            <p14:sldId id="353"/>
            <p14:sldId id="354"/>
            <p14:sldId id="355"/>
            <p14:sldId id="268"/>
            <p14:sldId id="356"/>
            <p14:sldId id="270"/>
            <p14:sldId id="352"/>
            <p14:sldId id="275"/>
            <p14:sldId id="273"/>
            <p14:sldId id="323"/>
            <p14:sldId id="277"/>
            <p14:sldId id="278"/>
            <p14:sldId id="280"/>
            <p14:sldId id="281"/>
            <p14:sldId id="282"/>
            <p14:sldId id="283"/>
            <p14:sldId id="285"/>
            <p14:sldId id="305"/>
            <p14:sldId id="336"/>
            <p14:sldId id="340"/>
            <p14:sldId id="337"/>
            <p14:sldId id="338"/>
            <p14:sldId id="34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4" d="100"/>
          <a:sy n="74" d="100"/>
        </p:scale>
        <p:origin x="-50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678538-5D39-214E-B826-9BD6617BFD86}" type="datetimeFigureOut">
              <a:rPr lang="en-US" smtClean="0"/>
              <a:t>20-08-31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F2CA8-F7F0-EA42-8618-6D2690222527}" type="slidenum">
              <a:rPr lang="en-US" smtClean="0"/>
              <a:t>‹#›</a:t>
            </a:fld>
            <a:endParaRPr lang="en-US"/>
          </a:p>
        </p:txBody>
      </p:sp>
    </p:spTree>
    <p:extLst>
      <p:ext uri="{BB962C8B-B14F-4D97-AF65-F5344CB8AC3E}">
        <p14:creationId xmlns:p14="http://schemas.microsoft.com/office/powerpoint/2010/main" val="42113706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16</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17</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26</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27</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28</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33</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34</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43</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D35FFF1-1E89-5747-8D09-96B5563ECEC5}" type="slidenum">
              <a:rPr lang="en-US" sz="1200">
                <a:solidFill>
                  <a:prstClr val="black"/>
                </a:solidFill>
              </a:rPr>
              <a:pPr/>
              <a:t>48</a:t>
            </a:fld>
            <a:endParaRPr lang="en-US" sz="1200">
              <a:solidFill>
                <a:prstClr val="black"/>
              </a:solidFill>
            </a:endParaRPr>
          </a:p>
        </p:txBody>
      </p:sp>
      <p:sp>
        <p:nvSpPr>
          <p:cNvPr id="54275" name="Rectangle 2"/>
          <p:cNvSpPr>
            <a:spLocks noGrp="1" noRot="1" noChangeAspect="1" noChangeArrowheads="1" noTextEdit="1"/>
          </p:cNvSpPr>
          <p:nvPr>
            <p:ph type="sldImg"/>
          </p:nvPr>
        </p:nvSpPr>
        <p:spPr>
          <a:xfrm>
            <a:off x="1143000" y="685800"/>
            <a:ext cx="4572000" cy="3429000"/>
          </a:xfrm>
          <a:ln cap="flat"/>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F9CE2A89-E8BC-8446-82BB-344AD2084401}" type="datetimeFigureOut">
              <a:rPr lang="en-US" smtClean="0"/>
              <a:t>20-08-31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4030002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9CE2A89-E8BC-8446-82BB-344AD2084401}" type="datetimeFigureOut">
              <a:rPr lang="en-US" smtClean="0"/>
              <a:t>20-08-31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342450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F9CE2A89-E8BC-8446-82BB-344AD2084401}" type="datetimeFigureOut">
              <a:rPr lang="en-US" smtClean="0"/>
              <a:t>20-08-31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2449081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F9CE2A89-E8BC-8446-82BB-344AD2084401}" type="datetimeFigureOut">
              <a:rPr lang="en-US" smtClean="0"/>
              <a:t>20-08-31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361053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F9CE2A89-E8BC-8446-82BB-344AD2084401}" type="datetimeFigureOut">
              <a:rPr lang="en-US" smtClean="0"/>
              <a:t>20-08-31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472190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F9CE2A89-E8BC-8446-82BB-344AD2084401}" type="datetimeFigureOut">
              <a:rPr lang="en-US" smtClean="0"/>
              <a:t>20-08-31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24944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CE2A89-E8BC-8446-82BB-344AD2084401}" type="datetimeFigureOut">
              <a:rPr lang="en-US" smtClean="0"/>
              <a:t>20-08-31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1593453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F9CE2A89-E8BC-8446-82BB-344AD2084401}" type="datetimeFigureOut">
              <a:rPr lang="en-US" smtClean="0"/>
              <a:t>20-08-31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3282088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F9CE2A89-E8BC-8446-82BB-344AD2084401}" type="datetimeFigureOut">
              <a:rPr lang="en-US" smtClean="0"/>
              <a:t>20-08-31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611896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9CE2A89-E8BC-8446-82BB-344AD2084401}" type="datetimeFigureOut">
              <a:rPr lang="en-US" smtClean="0"/>
              <a:t>20-08-31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79803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F9CE2A89-E8BC-8446-82BB-344AD2084401}" type="datetimeFigureOut">
              <a:rPr lang="en-US" smtClean="0"/>
              <a:t>20-08-31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6A0ACE-D4E7-464E-96C2-D5F8E09BAD46}" type="slidenum">
              <a:rPr lang="en-US" smtClean="0"/>
              <a:t>‹#›</a:t>
            </a:fld>
            <a:endParaRPr lang="en-US"/>
          </a:p>
        </p:txBody>
      </p:sp>
    </p:spTree>
    <p:extLst>
      <p:ext uri="{BB962C8B-B14F-4D97-AF65-F5344CB8AC3E}">
        <p14:creationId xmlns:p14="http://schemas.microsoft.com/office/powerpoint/2010/main" val="4219728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lIns="91438" tIns="45719" rIns="91438" bIns="45719"/>
          <a:lstStyle/>
          <a:p>
            <a:pPr defTabSz="914400"/>
            <a:fld id="{FF9D531A-9DA9-3442-B32C-7CE94F2F4A8A}" type="datetimeFigureOut">
              <a:rPr lang="en-US" sz="1400" kern="0">
                <a:solidFill>
                  <a:srgbClr val="000000"/>
                </a:solidFill>
                <a:latin typeface="Arial"/>
                <a:ea typeface="Arial"/>
                <a:cs typeface="Arial"/>
                <a:sym typeface="Arial"/>
              </a:rPr>
              <a:pPr defTabSz="914400"/>
              <a:t>20-08-31</a:t>
            </a:fld>
            <a:endParaRPr lang="en-US" sz="1400" kern="0">
              <a:solidFill>
                <a:srgbClr val="000000"/>
              </a:solidFill>
              <a:latin typeface="Arial"/>
              <a:ea typeface="Arial"/>
              <a:cs typeface="Arial"/>
              <a:sym typeface="Aria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lIns="91438" tIns="45719" rIns="91438" bIns="45719"/>
          <a:lstStyle/>
          <a:p>
            <a:pPr defTabSz="914400"/>
            <a:endParaRPr lang="en-US" sz="1400" kern="0">
              <a:solidFill>
                <a:srgbClr val="000000"/>
              </a:solidFill>
              <a:latin typeface="Arial"/>
              <a:ea typeface="Arial"/>
              <a:cs typeface="Arial"/>
              <a:sym typeface="Aria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lIns="91438" tIns="45719" rIns="91438" bIns="45719"/>
          <a:lstStyle/>
          <a:p>
            <a:pPr defTabSz="914400"/>
            <a:fld id="{00458FC4-0F9D-0148-B05B-5F0027B89945}" type="slidenum">
              <a:rPr lang="en-US" sz="1400" kern="0">
                <a:solidFill>
                  <a:srgbClr val="000000"/>
                </a:solidFill>
                <a:latin typeface="Arial"/>
                <a:ea typeface="Arial"/>
                <a:cs typeface="Arial"/>
                <a:sym typeface="Arial"/>
              </a:rPr>
              <a:pPr defTabSz="914400"/>
              <a:t>‹#›</a:t>
            </a:fld>
            <a:endParaRPr lang="en-US" sz="14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2261296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37"/>
        <p:cNvGrpSpPr/>
        <p:nvPr/>
      </p:nvGrpSpPr>
      <p:grpSpPr>
        <a:xfrm>
          <a:off x="0" y="0"/>
          <a:ext cx="0" cy="0"/>
          <a:chOff x="0" y="0"/>
          <a:chExt cx="0" cy="0"/>
        </a:xfrm>
      </p:grpSpPr>
      <p:pic>
        <p:nvPicPr>
          <p:cNvPr id="38" name="Shape 38" descr="comic-01.png"/>
          <p:cNvPicPr preferRelativeResize="0"/>
          <p:nvPr/>
        </p:nvPicPr>
        <p:blipFill>
          <a:blip r:embed="rId2">
            <a:alphaModFix amt="20000"/>
          </a:blip>
          <a:stretch>
            <a:fillRect/>
          </a:stretch>
        </p:blipFill>
        <p:spPr>
          <a:xfrm>
            <a:off x="0" y="0"/>
            <a:ext cx="9144000" cy="6858000"/>
          </a:xfrm>
          <a:prstGeom prst="rect">
            <a:avLst/>
          </a:prstGeom>
          <a:noFill/>
          <a:ln>
            <a:noFill/>
          </a:ln>
        </p:spPr>
      </p:pic>
      <p:sp>
        <p:nvSpPr>
          <p:cNvPr id="39" name="Shape 39"/>
          <p:cNvSpPr/>
          <p:nvPr/>
        </p:nvSpPr>
        <p:spPr>
          <a:xfrm>
            <a:off x="734601" y="1018012"/>
            <a:ext cx="7879000" cy="5580367"/>
          </a:xfrm>
          <a:custGeom>
            <a:avLst/>
            <a:gdLst/>
            <a:ahLst/>
            <a:cxnLst/>
            <a:rect l="0" t="0" r="0" b="0"/>
            <a:pathLst>
              <a:path w="315160" h="167411" extrusionOk="0">
                <a:moveTo>
                  <a:pt x="0" y="0"/>
                </a:moveTo>
                <a:lnTo>
                  <a:pt x="315160" y="10409"/>
                </a:lnTo>
                <a:lnTo>
                  <a:pt x="310823" y="159315"/>
                </a:lnTo>
                <a:lnTo>
                  <a:pt x="9252" y="167411"/>
                </a:lnTo>
                <a:close/>
              </a:path>
            </a:pathLst>
          </a:custGeom>
          <a:solidFill>
            <a:srgbClr val="001936">
              <a:alpha val="21920"/>
            </a:srgbClr>
          </a:solidFill>
          <a:ln>
            <a:noFill/>
          </a:ln>
        </p:spPr>
      </p:sp>
      <p:sp>
        <p:nvSpPr>
          <p:cNvPr id="40" name="Shape 40"/>
          <p:cNvSpPr/>
          <p:nvPr/>
        </p:nvSpPr>
        <p:spPr>
          <a:xfrm>
            <a:off x="506001" y="713216"/>
            <a:ext cx="7879000" cy="5580367"/>
          </a:xfrm>
          <a:custGeom>
            <a:avLst/>
            <a:gdLst/>
            <a:ahLst/>
            <a:cxnLst/>
            <a:rect l="0" t="0" r="0" b="0"/>
            <a:pathLst>
              <a:path w="315160" h="167411" extrusionOk="0">
                <a:moveTo>
                  <a:pt x="0" y="0"/>
                </a:moveTo>
                <a:lnTo>
                  <a:pt x="315160" y="10409"/>
                </a:lnTo>
                <a:lnTo>
                  <a:pt x="310823" y="159315"/>
                </a:lnTo>
                <a:lnTo>
                  <a:pt x="9252" y="167411"/>
                </a:lnTo>
                <a:close/>
              </a:path>
            </a:pathLst>
          </a:custGeom>
          <a:solidFill>
            <a:srgbClr val="FFFFFF"/>
          </a:solidFill>
          <a:ln w="76200" cap="flat" cmpd="sng">
            <a:solidFill>
              <a:srgbClr val="000000"/>
            </a:solidFill>
            <a:prstDash val="solid"/>
            <a:miter/>
            <a:headEnd type="none" w="lg" len="lg"/>
            <a:tailEnd type="none" w="lg" len="lg"/>
          </a:ln>
        </p:spPr>
      </p:sp>
      <p:sp>
        <p:nvSpPr>
          <p:cNvPr id="41" name="Shape 41"/>
          <p:cNvSpPr txBox="1">
            <a:spLocks noGrp="1"/>
          </p:cNvSpPr>
          <p:nvPr>
            <p:ph type="title"/>
          </p:nvPr>
        </p:nvSpPr>
        <p:spPr>
          <a:xfrm rot="161729">
            <a:off x="976261" y="1169208"/>
            <a:ext cx="7029878" cy="1013517"/>
          </a:xfrm>
          <a:prstGeom prst="rect">
            <a:avLst/>
          </a:prstGeom>
        </p:spPr>
        <p:txBody>
          <a:bodyPr lIns="91423" tIns="91423" rIns="91423" bIns="91423"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2" name="Shape 42"/>
          <p:cNvSpPr txBox="1">
            <a:spLocks noGrp="1"/>
          </p:cNvSpPr>
          <p:nvPr>
            <p:ph type="body" idx="1"/>
          </p:nvPr>
        </p:nvSpPr>
        <p:spPr>
          <a:xfrm>
            <a:off x="902950" y="2074900"/>
            <a:ext cx="2295300" cy="3763600"/>
          </a:xfrm>
          <a:prstGeom prst="rect">
            <a:avLst/>
          </a:prstGeom>
        </p:spPr>
        <p:txBody>
          <a:bodyPr lIns="91423" tIns="91423" rIns="91423" bIns="91423"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3" name="Shape 43"/>
          <p:cNvSpPr txBox="1">
            <a:spLocks noGrp="1"/>
          </p:cNvSpPr>
          <p:nvPr>
            <p:ph type="body" idx="2"/>
          </p:nvPr>
        </p:nvSpPr>
        <p:spPr>
          <a:xfrm>
            <a:off x="3315992" y="2074900"/>
            <a:ext cx="2295300" cy="3763600"/>
          </a:xfrm>
          <a:prstGeom prst="rect">
            <a:avLst/>
          </a:prstGeom>
        </p:spPr>
        <p:txBody>
          <a:bodyPr lIns="91423" tIns="91423" rIns="91423" bIns="91423"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44" name="Shape 44"/>
          <p:cNvSpPr txBox="1">
            <a:spLocks noGrp="1"/>
          </p:cNvSpPr>
          <p:nvPr>
            <p:ph type="body" idx="3"/>
          </p:nvPr>
        </p:nvSpPr>
        <p:spPr>
          <a:xfrm>
            <a:off x="5729071" y="2074900"/>
            <a:ext cx="2295299" cy="3763600"/>
          </a:xfrm>
          <a:prstGeom prst="rect">
            <a:avLst/>
          </a:prstGeom>
        </p:spPr>
        <p:txBody>
          <a:bodyPr lIns="91423" tIns="91423" rIns="91423" bIns="91423" anchor="t" anchorCtr="0"/>
          <a:lstStyle>
            <a:lvl1pPr lvl="0" rtl="0">
              <a:spcBef>
                <a:spcPts val="0"/>
              </a:spcBef>
              <a:buSzPct val="100000"/>
              <a:defRPr sz="1800"/>
            </a:lvl1pPr>
            <a:lvl2pPr lvl="1" rtl="0">
              <a:spcBef>
                <a:spcPts val="0"/>
              </a:spcBef>
              <a:buSzPct val="100000"/>
              <a:defRPr sz="1800"/>
            </a:lvl2pPr>
            <a:lvl3pPr lvl="2" rtl="0">
              <a:spcBef>
                <a:spcPts val="0"/>
              </a:spcBef>
              <a:buSzPct val="100000"/>
              <a:defRPr sz="1800"/>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3600522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
        <p:nvSpPr>
          <p:cNvPr id="8" name="Title 7"/>
          <p:cNvSpPr>
            <a:spLocks noGrp="1"/>
          </p:cNvSpPr>
          <p:nvPr>
            <p:ph type="ctrTitle"/>
          </p:nvPr>
        </p:nvSpPr>
        <p:spPr>
          <a:xfrm>
            <a:off x="464234" y="381001"/>
            <a:ext cx="8229600" cy="2209800"/>
          </a:xfrm>
        </p:spPr>
        <p:txBody>
          <a:bodyPr lIns="45719" rIns="228594"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1" y="2819400"/>
            <a:ext cx="6560234" cy="1752600"/>
          </a:xfrm>
        </p:spPr>
        <p:txBody>
          <a:bodyPr lIns="45719" rIns="246882"/>
          <a:lstStyle>
            <a:lvl1pPr marL="0" indent="0" algn="r">
              <a:spcBef>
                <a:spcPts val="0"/>
              </a:spcBef>
              <a:buNone/>
              <a:defRPr>
                <a:effectLst/>
              </a:defRPr>
            </a:lvl1pPr>
            <a:lvl2pPr marL="457189" indent="0" algn="ctr">
              <a:buNone/>
            </a:lvl2pPr>
            <a:lvl3pPr marL="914378" indent="0" algn="ctr">
              <a:buNone/>
            </a:lvl3pPr>
            <a:lvl4pPr marL="1371566" indent="0" algn="ctr">
              <a:buNone/>
            </a:lvl4pPr>
            <a:lvl5pPr marL="1828754" indent="0" algn="ctr">
              <a:buNone/>
            </a:lvl5pPr>
            <a:lvl6pPr marL="2285943" indent="0" algn="ctr">
              <a:buNone/>
            </a:lvl6pPr>
            <a:lvl7pPr marL="2743132" indent="0" algn="ctr">
              <a:buNone/>
            </a:lvl7pPr>
            <a:lvl8pPr marL="3200320" indent="0" algn="ctr">
              <a:buNone/>
            </a:lvl8pPr>
            <a:lvl9pPr marL="3657509"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11" name="Slide Number Placeholder 10"/>
          <p:cNvSpPr>
            <a:spLocks noGrp="1"/>
          </p:cNvSpPr>
          <p:nvPr>
            <p:ph type="sldNum" sz="quarter" idx="11"/>
          </p:nvPr>
        </p:nvSpPr>
        <p:spPr>
          <a:xfrm>
            <a:off x="8638953" y="6509004"/>
            <a:ext cx="464288" cy="274320"/>
          </a:xfrm>
        </p:spPr>
        <p:txBody>
          <a:bodyPr vert="horz" rtlCol="0"/>
          <a:lstStyle>
            <a:lvl1pPr>
              <a:defRPr>
                <a:solidFill>
                  <a:schemeClr val="tx2">
                    <a:shade val="90000"/>
                  </a:schemeClr>
                </a:solidFill>
              </a:defRPr>
            </a:lvl1pPr>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solidFill>
                <a:srgbClr val="676A55">
                  <a:tint val="60000"/>
                  <a:satMod val="155000"/>
                </a:srgbClr>
              </a:solidFill>
              <a:latin typeface="Rockwell"/>
            </a:endParaRPr>
          </a:p>
        </p:txBody>
      </p:sp>
    </p:spTree>
    <p:extLst>
      <p:ext uri="{BB962C8B-B14F-4D97-AF65-F5344CB8AC3E}">
        <p14:creationId xmlns:p14="http://schemas.microsoft.com/office/powerpoint/2010/main" val="1333615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5" name="Footer Placeholder 4"/>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6" name="Slide Number Placeholder 5"/>
          <p:cNvSpPr>
            <a:spLocks noGrp="1"/>
          </p:cNvSpPr>
          <p:nvPr>
            <p:ph type="sldNum" sz="quarter" idx="12"/>
          </p:nvPr>
        </p:nvSpPr>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3152479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
        <p:nvSpPr>
          <p:cNvPr id="2" name="Title 1"/>
          <p:cNvSpPr>
            <a:spLocks noGrp="1"/>
          </p:cNvSpPr>
          <p:nvPr>
            <p:ph type="title"/>
          </p:nvPr>
        </p:nvSpPr>
        <p:spPr>
          <a:xfrm>
            <a:off x="722376" y="498231"/>
            <a:ext cx="7772400" cy="2731008"/>
          </a:xfrm>
        </p:spPr>
        <p:txBody>
          <a:bodyPr rIns="100582"/>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3"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1"/>
            <a:ext cx="3002280" cy="274320"/>
          </a:xfrm>
        </p:spPr>
        <p:txBody>
          <a:bodyPr vert="horz" rtlCol="0"/>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9" name="Slide Number Placeholder 8"/>
          <p:cNvSpPr>
            <a:spLocks noGrp="1"/>
          </p:cNvSpPr>
          <p:nvPr>
            <p:ph type="sldNum" sz="quarter" idx="11"/>
          </p:nvPr>
        </p:nvSpPr>
        <p:spPr>
          <a:xfrm>
            <a:off x="8638953" y="6513671"/>
            <a:ext cx="464288" cy="274320"/>
          </a:xfrm>
        </p:spPr>
        <p:txBody>
          <a:bodyPr vert="horz" rtlCol="0"/>
          <a:lstStyle>
            <a:lvl1pPr>
              <a:defRPr>
                <a:solidFill>
                  <a:schemeClr val="tx2">
                    <a:shade val="90000"/>
                  </a:schemeClr>
                </a:solidFill>
              </a:defRPr>
            </a:lvl1pPr>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
        <p:nvSpPr>
          <p:cNvPr id="10" name="Footer Placeholder 9"/>
          <p:cNvSpPr>
            <a:spLocks noGrp="1"/>
          </p:cNvSpPr>
          <p:nvPr>
            <p:ph type="ftr" sz="quarter" idx="12"/>
          </p:nvPr>
        </p:nvSpPr>
        <p:spPr>
          <a:xfrm>
            <a:off x="1600200" y="6513671"/>
            <a:ext cx="3907464" cy="274320"/>
          </a:xfrm>
        </p:spPr>
        <p:txBody>
          <a:bodyPr vert="horz" rtlCol="0"/>
          <a:lstStyle>
            <a:extLst/>
          </a:lstStyle>
          <a:p>
            <a:endParaRPr lang="en-US">
              <a:solidFill>
                <a:srgbClr val="676A55">
                  <a:tint val="60000"/>
                  <a:satMod val="155000"/>
                </a:srgbClr>
              </a:solidFill>
              <a:latin typeface="Rockwell"/>
            </a:endParaRPr>
          </a:p>
        </p:txBody>
      </p:sp>
    </p:spTree>
    <p:extLst>
      <p:ext uri="{BB962C8B-B14F-4D97-AF65-F5344CB8AC3E}">
        <p14:creationId xmlns:p14="http://schemas.microsoft.com/office/powerpoint/2010/main" val="482502121"/>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6" name="Footer Placeholder 5"/>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7" name="Slide Number Placeholder 6"/>
          <p:cNvSpPr>
            <a:spLocks noGrp="1"/>
          </p:cNvSpPr>
          <p:nvPr>
            <p:ph type="sldNum" sz="quarter" idx="12"/>
          </p:nvPr>
        </p:nvSpPr>
        <p:spPr>
          <a:xfrm>
            <a:off x="8641081" y="6514568"/>
            <a:ext cx="464288" cy="274320"/>
          </a:xfrm>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Tree>
    <p:extLst>
      <p:ext uri="{BB962C8B-B14F-4D97-AF65-F5344CB8AC3E}">
        <p14:creationId xmlns:p14="http://schemas.microsoft.com/office/powerpoint/2010/main" val="74024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b"/>
          <a:lstStyle>
            <a:extLst/>
          </a:lstStyle>
          <a:p>
            <a:pPr algn="ctr" defTabSz="914400"/>
            <a:endParaRPr lang="en-US">
              <a:solidFill>
                <a:prstClr val="white"/>
              </a:solidFill>
              <a:latin typeface="Rockwell"/>
              <a:sym typeface="Arial"/>
            </a:endParaRPr>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b"/>
          <a:lstStyle>
            <a:extLst/>
          </a:lstStyle>
          <a:p>
            <a:pPr algn="ctr" defTabSz="914400"/>
            <a:endParaRPr lang="en-US">
              <a:solidFill>
                <a:prstClr val="white"/>
              </a:solidFill>
              <a:latin typeface="Rockwell"/>
              <a:sym typeface="Arial"/>
            </a:endParaRPr>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3"/>
          </a:xfrm>
        </p:spPr>
        <p:txBody>
          <a:bodyPr anchor="b">
            <a:noAutofit/>
          </a:bodyPr>
          <a:lstStyle>
            <a:lvl1pPr marL="91438"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33" y="1535113"/>
            <a:ext cx="4041775" cy="639763"/>
          </a:xfrm>
        </p:spPr>
        <p:txBody>
          <a:bodyPr anchor="b">
            <a:noAutofit/>
          </a:bodyPr>
          <a:lstStyle>
            <a:lvl1pPr marL="91438"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1"/>
            <a:ext cx="4040188" cy="3941763"/>
          </a:xfrm>
        </p:spPr>
        <p:txBody>
          <a:bodyPr lIns="91438"/>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33" y="2362201"/>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8" name="Footer Placeholder 7"/>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9" name="Slide Number Placeholder 8"/>
          <p:cNvSpPr>
            <a:spLocks noGrp="1"/>
          </p:cNvSpPr>
          <p:nvPr>
            <p:ph type="sldNum" sz="quarter" idx="12"/>
          </p:nvPr>
        </p:nvSpPr>
        <p:spPr>
          <a:xfrm>
            <a:off x="8641081" y="6514568"/>
            <a:ext cx="464288" cy="274320"/>
          </a:xfrm>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214397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9"/>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4" name="Footer Placeholder 3"/>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5" name="Slide Number Placeholder 4"/>
          <p:cNvSpPr>
            <a:spLocks noGrp="1"/>
          </p:cNvSpPr>
          <p:nvPr>
            <p:ph type="sldNum" sz="quarter" idx="12"/>
          </p:nvPr>
        </p:nvSpPr>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Tree>
    <p:extLst>
      <p:ext uri="{BB962C8B-B14F-4D97-AF65-F5344CB8AC3E}">
        <p14:creationId xmlns:p14="http://schemas.microsoft.com/office/powerpoint/2010/main" val="3014753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3" name="Footer Placeholder 2"/>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4" name="Slide Number Placeholder 3"/>
          <p:cNvSpPr>
            <a:spLocks noGrp="1"/>
          </p:cNvSpPr>
          <p:nvPr>
            <p:ph type="sldNum" sz="quarter" idx="12"/>
          </p:nvPr>
        </p:nvSpPr>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2625336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1" y="2209800"/>
            <a:ext cx="8666456" cy="3977640"/>
          </a:xfrm>
        </p:spPr>
        <p:txBody>
          <a:bodyPr/>
          <a:lstStyle>
            <a:lvl1pPr marL="292601">
              <a:defRPr sz="3200"/>
            </a:lvl1pPr>
            <a:lvl2pPr marL="594345">
              <a:defRPr sz="2800"/>
            </a:lvl2pPr>
            <a:lvl3pPr marL="822940">
              <a:defRPr sz="2400"/>
            </a:lvl3pPr>
            <a:lvl4pPr marL="1051534">
              <a:defRPr sz="2000"/>
            </a:lvl4pPr>
            <a:lvl5pPr marL="1261841">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1"/>
            <a:ext cx="3002280" cy="274320"/>
          </a:xfrm>
        </p:spPr>
        <p:txBody>
          <a:bodyPr vert="horz" rtlCol="0"/>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10" name="Slide Number Placeholder 9"/>
          <p:cNvSpPr>
            <a:spLocks noGrp="1"/>
          </p:cNvSpPr>
          <p:nvPr>
            <p:ph type="sldNum" sz="quarter" idx="11"/>
          </p:nvPr>
        </p:nvSpPr>
        <p:spPr>
          <a:xfrm>
            <a:off x="8638953" y="6513671"/>
            <a:ext cx="464288" cy="274320"/>
          </a:xfrm>
        </p:spPr>
        <p:txBody>
          <a:bodyPr vert="horz" rtlCol="0"/>
          <a:lstStyle>
            <a:lvl1pPr>
              <a:defRPr>
                <a:solidFill>
                  <a:schemeClr val="tx2">
                    <a:shade val="90000"/>
                  </a:schemeClr>
                </a:solidFill>
              </a:defRPr>
            </a:lvl1pPr>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
        <p:nvSpPr>
          <p:cNvPr id="11" name="Footer Placeholder 10"/>
          <p:cNvSpPr>
            <a:spLocks noGrp="1"/>
          </p:cNvSpPr>
          <p:nvPr>
            <p:ph type="ftr" sz="quarter" idx="12"/>
          </p:nvPr>
        </p:nvSpPr>
        <p:spPr>
          <a:xfrm>
            <a:off x="1600200" y="6513671"/>
            <a:ext cx="3907464" cy="274320"/>
          </a:xfrm>
        </p:spPr>
        <p:txBody>
          <a:bodyPr vert="horz" rtlCol="0"/>
          <a:lstStyle>
            <a:extLst/>
          </a:lstStyle>
          <a:p>
            <a:endParaRPr lang="en-US">
              <a:solidFill>
                <a:srgbClr val="676A55">
                  <a:tint val="60000"/>
                  <a:satMod val="155000"/>
                </a:srgbClr>
              </a:solidFill>
              <a:latin typeface="Rockwell"/>
            </a:endParaRPr>
          </a:p>
        </p:txBody>
      </p:sp>
    </p:spTree>
    <p:extLst>
      <p:ext uri="{BB962C8B-B14F-4D97-AF65-F5344CB8AC3E}">
        <p14:creationId xmlns:p14="http://schemas.microsoft.com/office/powerpoint/2010/main" val="1011286098"/>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71"/>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9" name="Slide Number Placeholder 8"/>
          <p:cNvSpPr>
            <a:spLocks noGrp="1"/>
          </p:cNvSpPr>
          <p:nvPr>
            <p:ph type="sldNum" sz="quarter" idx="11"/>
          </p:nvPr>
        </p:nvSpPr>
        <p:spPr>
          <a:xfrm>
            <a:off x="8638953" y="6509004"/>
            <a:ext cx="464288" cy="274320"/>
          </a:xfrm>
        </p:spPr>
        <p:txBody>
          <a:bodyPr vert="horz" rtlCol="0"/>
          <a:lstStyle>
            <a:lvl1pPr>
              <a:defRPr>
                <a:solidFill>
                  <a:schemeClr val="tx2">
                    <a:shade val="90000"/>
                  </a:schemeClr>
                </a:solidFill>
              </a:defRPr>
            </a:lvl1pPr>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solidFill>
                <a:srgbClr val="676A55">
                  <a:tint val="60000"/>
                  <a:satMod val="155000"/>
                </a:srgbClr>
              </a:solidFill>
              <a:latin typeface="Rockwell"/>
            </a:endParaRPr>
          </a:p>
        </p:txBody>
      </p:sp>
    </p:spTree>
    <p:extLst>
      <p:ext uri="{BB962C8B-B14F-4D97-AF65-F5344CB8AC3E}">
        <p14:creationId xmlns:p14="http://schemas.microsoft.com/office/powerpoint/2010/main" val="521227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5" name="Footer Placeholder 4"/>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6" name="Slide Number Placeholder 5"/>
          <p:cNvSpPr>
            <a:spLocks noGrp="1"/>
          </p:cNvSpPr>
          <p:nvPr>
            <p:ph type="sldNum" sz="quarter" idx="12"/>
          </p:nvPr>
        </p:nvSpPr>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2370248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499DFB8-9A93-4591-B8F9-9DD68A33094E}" type="datetimeFigureOut">
              <a:rPr lang="en-US" smtClean="0">
                <a:solidFill>
                  <a:srgbClr val="676A55">
                    <a:tint val="60000"/>
                    <a:satMod val="155000"/>
                  </a:srgbClr>
                </a:solidFill>
                <a:latin typeface="Rockwell"/>
              </a:rPr>
              <a:pPr/>
              <a:t>20-08-31</a:t>
            </a:fld>
            <a:endParaRPr lang="en-US">
              <a:solidFill>
                <a:srgbClr val="676A55">
                  <a:tint val="60000"/>
                  <a:satMod val="155000"/>
                </a:srgbClr>
              </a:solidFill>
              <a:latin typeface="Rockwell"/>
            </a:endParaRPr>
          </a:p>
        </p:txBody>
      </p:sp>
      <p:sp>
        <p:nvSpPr>
          <p:cNvPr id="5" name="Footer Placeholder 4"/>
          <p:cNvSpPr>
            <a:spLocks noGrp="1"/>
          </p:cNvSpPr>
          <p:nvPr>
            <p:ph type="ftr" sz="quarter" idx="11"/>
          </p:nvPr>
        </p:nvSpPr>
        <p:spPr/>
        <p:txBody>
          <a:bodyPr/>
          <a:lstStyle>
            <a:extLst/>
          </a:lstStyle>
          <a:p>
            <a:endParaRPr lang="en-US">
              <a:solidFill>
                <a:srgbClr val="676A55">
                  <a:tint val="60000"/>
                  <a:satMod val="155000"/>
                </a:srgbClr>
              </a:solidFill>
              <a:latin typeface="Rockwell"/>
            </a:endParaRPr>
          </a:p>
        </p:txBody>
      </p:sp>
      <p:sp>
        <p:nvSpPr>
          <p:cNvPr id="6" name="Slide Number Placeholder 5"/>
          <p:cNvSpPr>
            <a:spLocks noGrp="1"/>
          </p:cNvSpPr>
          <p:nvPr>
            <p:ph type="sldNum" sz="quarter" idx="12"/>
          </p:nvPr>
        </p:nvSpPr>
        <p:spPr/>
        <p:txBody>
          <a:bodyPr/>
          <a:lstStyle>
            <a:extLst/>
          </a:lstStyle>
          <a:p>
            <a:fld id="{0A4AB53D-367B-4AA6-8A2A-EA8A07A5886E}" type="slidenum">
              <a:rPr lang="en-US" smtClean="0">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25454754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CA" smtClean="0"/>
              <a:t>Click to edit Master title style</a:t>
            </a:r>
            <a:endParaRPr lang="en-US"/>
          </a:p>
        </p:txBody>
      </p:sp>
      <p:sp>
        <p:nvSpPr>
          <p:cNvPr id="3" name="ClipArt Placeholder 2"/>
          <p:cNvSpPr>
            <a:spLocks noGrp="1"/>
          </p:cNvSpPr>
          <p:nvPr>
            <p:ph type="clipArt" sz="half" idx="1"/>
          </p:nvPr>
        </p:nvSpPr>
        <p:spPr>
          <a:xfrm>
            <a:off x="914400" y="2362200"/>
            <a:ext cx="3924300" cy="3733800"/>
          </a:xfrm>
        </p:spPr>
        <p:txBody>
          <a:bodyPr/>
          <a:lstStyle/>
          <a:p>
            <a:endParaRPr lang="en-US"/>
          </a:p>
        </p:txBody>
      </p:sp>
      <p:sp>
        <p:nvSpPr>
          <p:cNvPr id="4" name="Text Placeholder 3"/>
          <p:cNvSpPr>
            <a:spLocks noGrp="1"/>
          </p:cNvSpPr>
          <p:nvPr>
            <p:ph type="body" sz="half" idx="2"/>
          </p:nvPr>
        </p:nvSpPr>
        <p:spPr>
          <a:xfrm>
            <a:off x="4991100" y="2362200"/>
            <a:ext cx="3924300" cy="37338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a:xfrm>
            <a:off x="7010400" y="6553200"/>
            <a:ext cx="1905000" cy="304800"/>
          </a:xfrm>
        </p:spPr>
        <p:txBody>
          <a:bodyPr/>
          <a:lstStyle>
            <a:lvl1pPr>
              <a:defRPr/>
            </a:lvl1pPr>
          </a:lstStyle>
          <a:p>
            <a:endParaRPr lang="en-US" altLang="en-US">
              <a:solidFill>
                <a:srgbClr val="676A55">
                  <a:tint val="60000"/>
                  <a:satMod val="155000"/>
                </a:srgbClr>
              </a:solidFill>
              <a:latin typeface="Rockwell"/>
            </a:endParaRPr>
          </a:p>
        </p:txBody>
      </p:sp>
      <p:sp>
        <p:nvSpPr>
          <p:cNvPr id="6" name="Footer Placeholder 5"/>
          <p:cNvSpPr>
            <a:spLocks noGrp="1"/>
          </p:cNvSpPr>
          <p:nvPr>
            <p:ph type="ftr" sz="quarter" idx="11"/>
          </p:nvPr>
        </p:nvSpPr>
        <p:spPr>
          <a:xfrm>
            <a:off x="2936875" y="6529388"/>
            <a:ext cx="2895600" cy="304800"/>
          </a:xfrm>
        </p:spPr>
        <p:txBody>
          <a:bodyPr/>
          <a:lstStyle>
            <a:lvl1pPr>
              <a:defRPr/>
            </a:lvl1pPr>
          </a:lstStyle>
          <a:p>
            <a:endParaRPr lang="en-US" altLang="en-US">
              <a:solidFill>
                <a:srgbClr val="676A55">
                  <a:tint val="60000"/>
                  <a:satMod val="155000"/>
                </a:srgbClr>
              </a:solidFill>
              <a:latin typeface="Rockwell"/>
            </a:endParaRPr>
          </a:p>
        </p:txBody>
      </p:sp>
      <p:sp>
        <p:nvSpPr>
          <p:cNvPr id="7" name="Slide Number Placeholder 6"/>
          <p:cNvSpPr>
            <a:spLocks noGrp="1"/>
          </p:cNvSpPr>
          <p:nvPr>
            <p:ph type="sldNum" sz="quarter" idx="12"/>
          </p:nvPr>
        </p:nvSpPr>
        <p:spPr>
          <a:xfrm>
            <a:off x="84143" y="6343683"/>
            <a:ext cx="587375" cy="488951"/>
          </a:xfrm>
        </p:spPr>
        <p:txBody>
          <a:bodyPr/>
          <a:lstStyle>
            <a:lvl1pPr>
              <a:defRPr/>
            </a:lvl1pPr>
          </a:lstStyle>
          <a:p>
            <a:fld id="{C10AF5C2-DABA-7749-8747-E299C83A6C09}" type="slidenum">
              <a:rPr lang="en-US" altLang="en-US">
                <a:solidFill>
                  <a:srgbClr val="EAEBDE">
                    <a:shade val="90000"/>
                  </a:srgbClr>
                </a:solidFill>
                <a:latin typeface="Rockwell"/>
              </a:rPr>
              <a:pPr/>
              <a:t>‹#›</a:t>
            </a:fld>
            <a:endParaRPr lang="en-US" altLang="en-US">
              <a:solidFill>
                <a:srgbClr val="EAEBDE">
                  <a:shade val="90000"/>
                </a:srgbClr>
              </a:solidFill>
              <a:latin typeface="Rockwell"/>
            </a:endParaRPr>
          </a:p>
        </p:txBody>
      </p:sp>
    </p:spTree>
    <p:extLst>
      <p:ext uri="{BB962C8B-B14F-4D97-AF65-F5344CB8AC3E}">
        <p14:creationId xmlns:p14="http://schemas.microsoft.com/office/powerpoint/2010/main" val="35616546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16960" y="274760"/>
            <a:ext cx="8731250" cy="1143000"/>
          </a:xfrm>
        </p:spPr>
        <p:txBody>
          <a:bodyPr lIns="103234" tIns="51617" rIns="103234" bIns="51617"/>
          <a:lstStyle/>
          <a:p>
            <a:r>
              <a:rPr lang="en-US" smtClean="0"/>
              <a:t>Click to edit Master title style</a:t>
            </a:r>
            <a:endParaRPr lang="en-CA"/>
          </a:p>
        </p:txBody>
      </p:sp>
      <p:sp>
        <p:nvSpPr>
          <p:cNvPr id="3" name="Chart Placeholder 2"/>
          <p:cNvSpPr>
            <a:spLocks noGrp="1"/>
          </p:cNvSpPr>
          <p:nvPr>
            <p:ph type="chart" idx="1"/>
          </p:nvPr>
        </p:nvSpPr>
        <p:spPr>
          <a:xfrm>
            <a:off x="271690" y="1600967"/>
            <a:ext cx="8590139" cy="4808295"/>
          </a:xfrm>
        </p:spPr>
        <p:txBody>
          <a:bodyPr rtlCol="0">
            <a:normAutofit/>
          </a:bodyPr>
          <a:lstStyle/>
          <a:p>
            <a:pPr lvl="0"/>
            <a:endParaRPr lang="en-CA" noProof="0"/>
          </a:p>
        </p:txBody>
      </p:sp>
      <p:sp>
        <p:nvSpPr>
          <p:cNvPr id="4" name="Footer Placeholder 3"/>
          <p:cNvSpPr>
            <a:spLocks noGrp="1"/>
          </p:cNvSpPr>
          <p:nvPr>
            <p:ph type="ftr" sz="quarter" idx="10"/>
          </p:nvPr>
        </p:nvSpPr>
        <p:spPr>
          <a:xfrm>
            <a:off x="1995488" y="6345273"/>
            <a:ext cx="4686300" cy="231775"/>
          </a:xfrm>
        </p:spPr>
        <p:txBody>
          <a:bodyPr wrap="square" lIns="103234" tIns="51617" rIns="103234" bIns="51617" numCol="1" anchorCtr="0" compatLnSpc="1">
            <a:prstTxWarp prst="textNoShape">
              <a:avLst/>
            </a:prstTxWarp>
          </a:bodyPr>
          <a:lstStyle>
            <a:lvl1pPr fontAlgn="base">
              <a:spcBef>
                <a:spcPct val="0"/>
              </a:spcBef>
              <a:spcAft>
                <a:spcPct val="0"/>
              </a:spcAft>
              <a:defRPr>
                <a:solidFill>
                  <a:srgbClr val="898989"/>
                </a:solidFill>
                <a:latin typeface="Calibri" charset="0"/>
                <a:ea typeface="ＭＳ Ｐゴシック" charset="0"/>
              </a:defRPr>
            </a:lvl1pPr>
          </a:lstStyle>
          <a:p>
            <a:r>
              <a:rPr lang="en-US"/>
              <a:t>© 2006 McGraw-Hill Ryerson Limited. All Rights Reserved.</a:t>
            </a:r>
          </a:p>
        </p:txBody>
      </p:sp>
    </p:spTree>
    <p:extLst>
      <p:ext uri="{BB962C8B-B14F-4D97-AF65-F5344CB8AC3E}">
        <p14:creationId xmlns:p14="http://schemas.microsoft.com/office/powerpoint/2010/main" val="2781118022"/>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828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953000" y="1828800"/>
            <a:ext cx="3810000" cy="4114800"/>
          </a:xfrm>
        </p:spPr>
        <p:txBody>
          <a:bodyPr/>
          <a:lstStyle/>
          <a:p>
            <a:pPr lvl="0"/>
            <a:endParaRPr lang="en-US" noProof="0" smtClean="0"/>
          </a:p>
        </p:txBody>
      </p:sp>
      <p:sp>
        <p:nvSpPr>
          <p:cNvPr id="5" name="Rectangle 8"/>
          <p:cNvSpPr>
            <a:spLocks noGrp="1" noChangeArrowheads="1"/>
          </p:cNvSpPr>
          <p:nvPr>
            <p:ph type="dt" sz="half" idx="10"/>
          </p:nvPr>
        </p:nvSpPr>
        <p:spPr>
          <a:ln/>
        </p:spPr>
        <p:txBody>
          <a:bodyPr/>
          <a:lstStyle>
            <a:lvl1pPr>
              <a:defRPr/>
            </a:lvl1pPr>
          </a:lstStyle>
          <a:p>
            <a:pPr>
              <a:defRPr/>
            </a:pPr>
            <a:endParaRPr lang="en-US">
              <a:solidFill>
                <a:srgbClr val="676A55">
                  <a:tint val="60000"/>
                  <a:satMod val="155000"/>
                </a:srgbClr>
              </a:solidFill>
              <a:latin typeface="Rockwell"/>
            </a:endParaRPr>
          </a:p>
        </p:txBody>
      </p:sp>
      <p:sp>
        <p:nvSpPr>
          <p:cNvPr id="6" name="Rectangle 9"/>
          <p:cNvSpPr>
            <a:spLocks noGrp="1" noChangeArrowheads="1"/>
          </p:cNvSpPr>
          <p:nvPr>
            <p:ph type="ftr" sz="quarter" idx="11"/>
          </p:nvPr>
        </p:nvSpPr>
        <p:spPr>
          <a:ln/>
        </p:spPr>
        <p:txBody>
          <a:bodyPr/>
          <a:lstStyle>
            <a:lvl1pPr>
              <a:defRPr/>
            </a:lvl1pPr>
          </a:lstStyle>
          <a:p>
            <a:pPr>
              <a:defRPr/>
            </a:pPr>
            <a:r>
              <a:rPr lang="en-US">
                <a:solidFill>
                  <a:srgbClr val="676A55">
                    <a:tint val="60000"/>
                    <a:satMod val="155000"/>
                  </a:srgbClr>
                </a:solidFill>
                <a:latin typeface="Rockwell"/>
              </a:rPr>
              <a:t>Management Fundamentals - Chapter 17</a:t>
            </a:r>
          </a:p>
        </p:txBody>
      </p:sp>
      <p:sp>
        <p:nvSpPr>
          <p:cNvPr id="7" name="Rectangle 10"/>
          <p:cNvSpPr>
            <a:spLocks noGrp="1" noChangeArrowheads="1"/>
          </p:cNvSpPr>
          <p:nvPr>
            <p:ph type="sldNum" sz="quarter" idx="12"/>
          </p:nvPr>
        </p:nvSpPr>
        <p:spPr>
          <a:ln/>
        </p:spPr>
        <p:txBody>
          <a:bodyPr/>
          <a:lstStyle>
            <a:lvl1pPr>
              <a:defRPr/>
            </a:lvl1pPr>
          </a:lstStyle>
          <a:p>
            <a:fld id="{53395286-0BC3-124D-A17B-36B5D3672A39}" type="slidenum">
              <a:rPr lang="en-US">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2724656985"/>
      </p:ext>
    </p:extLst>
  </p:cSld>
  <p:clrMapOvr>
    <a:masterClrMapping/>
  </p:clrMapOvr>
  <p:transition xmlns:p14="http://schemas.microsoft.com/office/powerpoint/2010/main" spd="med">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71628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676400"/>
            <a:ext cx="7772400" cy="43434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676A55">
                  <a:tint val="60000"/>
                  <a:satMod val="155000"/>
                </a:srgbClr>
              </a:solidFill>
              <a:latin typeface="Rockwell"/>
            </a:endParaRPr>
          </a:p>
        </p:txBody>
      </p:sp>
      <p:sp>
        <p:nvSpPr>
          <p:cNvPr id="5" name="Rectangle 5"/>
          <p:cNvSpPr>
            <a:spLocks noGrp="1" noChangeArrowheads="1"/>
          </p:cNvSpPr>
          <p:nvPr>
            <p:ph type="ftr" sz="quarter" idx="11"/>
          </p:nvPr>
        </p:nvSpPr>
        <p:spPr>
          <a:ln/>
        </p:spPr>
        <p:txBody>
          <a:bodyPr/>
          <a:lstStyle>
            <a:lvl1pPr>
              <a:defRPr/>
            </a:lvl1pPr>
          </a:lstStyle>
          <a:p>
            <a:r>
              <a:rPr lang="en-US">
                <a:solidFill>
                  <a:srgbClr val="676A55">
                    <a:tint val="60000"/>
                    <a:satMod val="155000"/>
                  </a:srgbClr>
                </a:solidFill>
                <a:latin typeface="Rockwell"/>
              </a:rPr>
              <a:t>© 2011 Cengage Learning. All rights reserved.</a:t>
            </a:r>
          </a:p>
        </p:txBody>
      </p:sp>
      <p:sp>
        <p:nvSpPr>
          <p:cNvPr id="6" name="Rectangle 6"/>
          <p:cNvSpPr>
            <a:spLocks noGrp="1" noChangeArrowheads="1"/>
          </p:cNvSpPr>
          <p:nvPr>
            <p:ph type="sldNum" sz="quarter" idx="12"/>
          </p:nvPr>
        </p:nvSpPr>
        <p:spPr>
          <a:ln/>
        </p:spPr>
        <p:txBody>
          <a:bodyPr/>
          <a:lstStyle>
            <a:lvl1pPr>
              <a:defRPr/>
            </a:lvl1pPr>
          </a:lstStyle>
          <a:p>
            <a:fld id="{6B749184-2689-5545-9A81-2AC28A14CF79}" type="slidenum">
              <a:rPr lang="en-US">
                <a:solidFill>
                  <a:srgbClr val="EAEBDE">
                    <a:shade val="90000"/>
                  </a:srgbClr>
                </a:solidFill>
                <a:latin typeface="Rockwell"/>
              </a:rPr>
              <a:pPr/>
              <a:t>‹#›</a:t>
            </a:fld>
            <a:endParaRPr lang="en-US">
              <a:solidFill>
                <a:srgbClr val="EAEBDE">
                  <a:shade val="90000"/>
                </a:srgbClr>
              </a:solidFill>
              <a:latin typeface="Rockwell"/>
            </a:endParaRPr>
          </a:p>
        </p:txBody>
      </p:sp>
    </p:spTree>
    <p:extLst>
      <p:ext uri="{BB962C8B-B14F-4D97-AF65-F5344CB8AC3E}">
        <p14:creationId xmlns:p14="http://schemas.microsoft.com/office/powerpoint/2010/main" val="12048001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white">
                    <a:tint val="95000"/>
                  </a:prstClr>
                </a:solidFill>
                <a:latin typeface="Corbel"/>
              </a:rPr>
              <a:pPr/>
              <a:t>20-08-31</a:t>
            </a:fld>
            <a:endParaRPr lang="en-US">
              <a:solidFill>
                <a:prstClr val="white">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white">
                    <a:tint val="95000"/>
                  </a:prstClr>
                </a:solidFill>
                <a:latin typeface="Corbel"/>
              </a:rPr>
              <a:pPr/>
              <a:t>‹#›</a:t>
            </a:fld>
            <a:endParaRPr lang="en-US">
              <a:solidFill>
                <a:prstClr val="white">
                  <a:tint val="95000"/>
                </a:prstClr>
              </a:solidFill>
              <a:latin typeface="Corbe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Tree>
    <p:extLst>
      <p:ext uri="{BB962C8B-B14F-4D97-AF65-F5344CB8AC3E}">
        <p14:creationId xmlns:p14="http://schemas.microsoft.com/office/powerpoint/2010/main" val="2347350442"/>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23601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white">
                    <a:tint val="95000"/>
                  </a:prstClr>
                </a:solidFill>
                <a:latin typeface="Corbel"/>
              </a:rPr>
              <a:pPr/>
              <a:t>20-08-31</a:t>
            </a:fld>
            <a:endParaRPr lang="en-US">
              <a:solidFill>
                <a:prstClr val="white">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white">
                    <a:tint val="95000"/>
                  </a:prstClr>
                </a:solidFill>
                <a:latin typeface="Corbel"/>
              </a:rPr>
              <a:pPr/>
              <a:t>‹#›</a:t>
            </a:fld>
            <a:endParaRPr lang="en-US">
              <a:solidFill>
                <a:prstClr val="white">
                  <a:tint val="95000"/>
                </a:prstClr>
              </a:solidFill>
              <a:latin typeface="Corbel"/>
            </a:endParaRPr>
          </a:p>
        </p:txBody>
      </p:sp>
    </p:spTree>
    <p:extLst>
      <p:ext uri="{BB962C8B-B14F-4D97-AF65-F5344CB8AC3E}">
        <p14:creationId xmlns:p14="http://schemas.microsoft.com/office/powerpoint/2010/main" val="1669242760"/>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latin typeface="Corbel"/>
            </a:endParaRPr>
          </a:p>
        </p:txBody>
      </p:sp>
      <p:sp>
        <p:nvSpPr>
          <p:cNvPr id="7" name="Slide Number Placeholder 6"/>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6272309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latin typeface="Corbel"/>
            </a:endParaRPr>
          </a:p>
        </p:txBody>
      </p:sp>
      <p:sp>
        <p:nvSpPr>
          <p:cNvPr id="9" name="Slide Number Placeholder 8"/>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3539013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latin typeface="Corbel"/>
            </a:endParaRPr>
          </a:p>
        </p:txBody>
      </p:sp>
      <p:sp>
        <p:nvSpPr>
          <p:cNvPr id="5" name="Slide Number Placeholder 4"/>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9455846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latin typeface="Corbel"/>
            </a:endParaRPr>
          </a:p>
        </p:txBody>
      </p:sp>
      <p:sp>
        <p:nvSpPr>
          <p:cNvPr id="4" name="Slide Number Placeholder 3"/>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92933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latin typeface="Corbel"/>
            </a:endParaRPr>
          </a:p>
        </p:txBody>
      </p:sp>
      <p:sp>
        <p:nvSpPr>
          <p:cNvPr id="7" name="Slide Number Placeholder 6"/>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Tree>
    <p:extLst>
      <p:ext uri="{BB962C8B-B14F-4D97-AF65-F5344CB8AC3E}">
        <p14:creationId xmlns:p14="http://schemas.microsoft.com/office/powerpoint/2010/main" val="13878420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latin typeface="Corbel"/>
            </a:endParaRPr>
          </a:p>
        </p:txBody>
      </p:sp>
      <p:sp>
        <p:nvSpPr>
          <p:cNvPr id="7" name="Slide Number Placeholder 6"/>
          <p:cNvSpPr>
            <a:spLocks noGrp="1"/>
          </p:cNvSpPr>
          <p:nvPr>
            <p:ph type="sldNum" sz="quarter" idx="12"/>
          </p:nvPr>
        </p:nvSpPr>
        <p:spPr>
          <a:xfrm>
            <a:off x="8339328" y="1170432"/>
            <a:ext cx="733864" cy="201168"/>
          </a:xfrm>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2024745349"/>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32328000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30369812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white">
                    <a:tint val="95000"/>
                  </a:prstClr>
                </a:solidFill>
                <a:latin typeface="Corbel"/>
              </a:rPr>
              <a:pPr/>
              <a:t>20-08-31</a:t>
            </a:fld>
            <a:endParaRPr lang="en-US">
              <a:solidFill>
                <a:prstClr val="white">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white">
                    <a:tint val="95000"/>
                  </a:prstClr>
                </a:solidFill>
                <a:latin typeface="Corbel"/>
              </a:rPr>
              <a:pPr/>
              <a:t>‹#›</a:t>
            </a:fld>
            <a:endParaRPr lang="en-US">
              <a:solidFill>
                <a:prstClr val="white">
                  <a:tint val="95000"/>
                </a:prstClr>
              </a:solidFill>
              <a:latin typeface="Corbe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Tree>
    <p:extLst>
      <p:ext uri="{BB962C8B-B14F-4D97-AF65-F5344CB8AC3E}">
        <p14:creationId xmlns:p14="http://schemas.microsoft.com/office/powerpoint/2010/main" val="148020966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30758464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white">
                    <a:tint val="95000"/>
                  </a:prstClr>
                </a:solidFill>
                <a:latin typeface="Corbel"/>
              </a:rPr>
              <a:pPr/>
              <a:t>20-08-31</a:t>
            </a:fld>
            <a:endParaRPr lang="en-US">
              <a:solidFill>
                <a:prstClr val="white">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white">
                    <a:tint val="95000"/>
                  </a:prstClr>
                </a:solidFill>
                <a:latin typeface="Corbel"/>
              </a:rPr>
              <a:pPr/>
              <a:t>‹#›</a:t>
            </a:fld>
            <a:endParaRPr lang="en-US">
              <a:solidFill>
                <a:prstClr val="white">
                  <a:tint val="95000"/>
                </a:prstClr>
              </a:solidFill>
              <a:latin typeface="Corbel"/>
            </a:endParaRPr>
          </a:p>
        </p:txBody>
      </p:sp>
    </p:spTree>
    <p:extLst>
      <p:ext uri="{BB962C8B-B14F-4D97-AF65-F5344CB8AC3E}">
        <p14:creationId xmlns:p14="http://schemas.microsoft.com/office/powerpoint/2010/main" val="3544422665"/>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latin typeface="Corbel"/>
            </a:endParaRPr>
          </a:p>
        </p:txBody>
      </p:sp>
      <p:sp>
        <p:nvSpPr>
          <p:cNvPr id="7" name="Slide Number Placeholder 6"/>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521438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latin typeface="Corbel"/>
            </a:endParaRPr>
          </a:p>
        </p:txBody>
      </p:sp>
      <p:sp>
        <p:nvSpPr>
          <p:cNvPr id="9" name="Slide Number Placeholder 8"/>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615031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latin typeface="Corbel"/>
            </a:endParaRPr>
          </a:p>
        </p:txBody>
      </p:sp>
      <p:sp>
        <p:nvSpPr>
          <p:cNvPr id="5" name="Slide Number Placeholder 4"/>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1215237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latin typeface="Corbel"/>
            </a:endParaRPr>
          </a:p>
        </p:txBody>
      </p:sp>
      <p:sp>
        <p:nvSpPr>
          <p:cNvPr id="4" name="Slide Number Placeholder 3"/>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9018025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latin typeface="Corbel"/>
            </a:endParaRPr>
          </a:p>
        </p:txBody>
      </p:sp>
      <p:sp>
        <p:nvSpPr>
          <p:cNvPr id="7" name="Slide Number Placeholder 6"/>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Tree>
    <p:extLst>
      <p:ext uri="{BB962C8B-B14F-4D97-AF65-F5344CB8AC3E}">
        <p14:creationId xmlns:p14="http://schemas.microsoft.com/office/powerpoint/2010/main" val="1634293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latin typeface="Corbel"/>
            </a:endParaRPr>
          </a:p>
        </p:txBody>
      </p:sp>
      <p:sp>
        <p:nvSpPr>
          <p:cNvPr id="7" name="Slide Number Placeholder 6"/>
          <p:cNvSpPr>
            <a:spLocks noGrp="1"/>
          </p:cNvSpPr>
          <p:nvPr>
            <p:ph type="sldNum" sz="quarter" idx="12"/>
          </p:nvPr>
        </p:nvSpPr>
        <p:spPr>
          <a:xfrm>
            <a:off x="8339328" y="1170432"/>
            <a:ext cx="733864" cy="201168"/>
          </a:xfrm>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537320529"/>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36980597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60B53FA-B551-4F7C-A103-8D9A663AD4DB}" type="datetimeFigureOut">
              <a:rPr lang="en-US" smtClean="0">
                <a:solidFill>
                  <a:prstClr val="black">
                    <a:tint val="95000"/>
                  </a:prstClr>
                </a:solidFill>
                <a:latin typeface="Corbel"/>
              </a:rPr>
              <a:pPr/>
              <a:t>20-08-31</a:t>
            </a:fld>
            <a:endParaRPr lang="en-US">
              <a:solidFill>
                <a:prstClr val="black">
                  <a:tint val="95000"/>
                </a:prstClr>
              </a:solidFill>
              <a:latin typeface="Corbe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latin typeface="Corbel"/>
            </a:endParaRPr>
          </a:p>
        </p:txBody>
      </p:sp>
      <p:sp>
        <p:nvSpPr>
          <p:cNvPr id="6" name="Slide Number Placeholder 5"/>
          <p:cNvSpPr>
            <a:spLocks noGrp="1"/>
          </p:cNvSpPr>
          <p:nvPr>
            <p:ph type="sldNum" sz="quarter" idx="12"/>
          </p:nvPr>
        </p:nvSpPr>
        <p:spPr/>
        <p:txBody>
          <a:bodyPr/>
          <a:lstStyle/>
          <a:p>
            <a:fld id="{81DF4885-AD33-466B-9737-08956C624412}" type="slidenum">
              <a:rPr lang="en-US" smtClean="0">
                <a:solidFill>
                  <a:prstClr val="black">
                    <a:tint val="95000"/>
                  </a:prstClr>
                </a:solidFill>
                <a:latin typeface="Corbel"/>
              </a:rPr>
              <a:pPr/>
              <a:t>‹#›</a:t>
            </a:fld>
            <a:endParaRPr lang="en-US">
              <a:solidFill>
                <a:prstClr val="black">
                  <a:tint val="95000"/>
                </a:prstClr>
              </a:solidFill>
              <a:latin typeface="Corbel"/>
            </a:endParaRPr>
          </a:p>
        </p:txBody>
      </p:sp>
    </p:spTree>
    <p:extLst>
      <p:ext uri="{BB962C8B-B14F-4D97-AF65-F5344CB8AC3E}">
        <p14:creationId xmlns:p14="http://schemas.microsoft.com/office/powerpoint/2010/main" val="27902512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slideLayout" Target="../slideLayouts/slideLayout25.xml"/><Relationship Id="rId13" Type="http://schemas.openxmlformats.org/officeDocument/2006/relationships/slideLayout" Target="../slideLayouts/slideLayout26.xml"/><Relationship Id="rId14" Type="http://schemas.openxmlformats.org/officeDocument/2006/relationships/slideLayout" Target="../slideLayouts/slideLayout27.xml"/><Relationship Id="rId15" Type="http://schemas.openxmlformats.org/officeDocument/2006/relationships/slideLayout" Target="../slideLayouts/slideLayout28.xml"/><Relationship Id="rId16" Type="http://schemas.openxmlformats.org/officeDocument/2006/relationships/theme" Target="../theme/theme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9.xml"/><Relationship Id="rId12" Type="http://schemas.openxmlformats.org/officeDocument/2006/relationships/theme" Target="../theme/theme4.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slideLayout" Target="../slideLayouts/slideLayout37.xml"/><Relationship Id="rId10"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theme" Target="../theme/theme5.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E2A89-E8BC-8446-82BB-344AD2084401}" type="datetimeFigureOut">
              <a:rPr lang="en-US" smtClean="0"/>
              <a:t>20-08-31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6A0ACE-D4E7-464E-96C2-D5F8E09BAD46}" type="slidenum">
              <a:rPr lang="en-US" smtClean="0"/>
              <a:t>‹#›</a:t>
            </a:fld>
            <a:endParaRPr lang="en-US"/>
          </a:p>
        </p:txBody>
      </p:sp>
    </p:spTree>
    <p:extLst>
      <p:ext uri="{BB962C8B-B14F-4D97-AF65-F5344CB8AC3E}">
        <p14:creationId xmlns:p14="http://schemas.microsoft.com/office/powerpoint/2010/main" val="3896682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A7EB"/>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rot="161729">
            <a:off x="976261" y="1169208"/>
            <a:ext cx="7029878" cy="1013517"/>
          </a:xfrm>
          <a:prstGeom prst="rect">
            <a:avLst/>
          </a:prstGeom>
          <a:noFill/>
          <a:ln>
            <a:noFill/>
          </a:ln>
        </p:spPr>
        <p:txBody>
          <a:bodyPr lIns="91423" tIns="91423" rIns="91423" bIns="91423" anchor="b" anchorCtr="0"/>
          <a:lstStyle>
            <a:lvl1pPr lvl="0">
              <a:spcBef>
                <a:spcPts val="0"/>
              </a:spcBef>
              <a:buClr>
                <a:schemeClr val="dk1"/>
              </a:buClr>
              <a:buSzPct val="100000"/>
              <a:buFont typeface="Bangers"/>
              <a:buNone/>
              <a:defRPr sz="3000">
                <a:solidFill>
                  <a:schemeClr val="dk1"/>
                </a:solidFill>
                <a:latin typeface="Bangers"/>
                <a:ea typeface="Bangers"/>
                <a:cs typeface="Bangers"/>
                <a:sym typeface="Bangers"/>
              </a:defRPr>
            </a:lvl1pPr>
            <a:lvl2pPr lvl="1">
              <a:spcBef>
                <a:spcPts val="0"/>
              </a:spcBef>
              <a:buClr>
                <a:schemeClr val="dk1"/>
              </a:buClr>
              <a:buSzPct val="100000"/>
              <a:buFont typeface="Bangers"/>
              <a:buNone/>
              <a:defRPr sz="3000">
                <a:solidFill>
                  <a:schemeClr val="dk1"/>
                </a:solidFill>
                <a:latin typeface="Bangers"/>
                <a:ea typeface="Bangers"/>
                <a:cs typeface="Bangers"/>
                <a:sym typeface="Bangers"/>
              </a:defRPr>
            </a:lvl2pPr>
            <a:lvl3pPr lvl="2">
              <a:spcBef>
                <a:spcPts val="0"/>
              </a:spcBef>
              <a:buClr>
                <a:schemeClr val="dk1"/>
              </a:buClr>
              <a:buSzPct val="100000"/>
              <a:buFont typeface="Bangers"/>
              <a:buNone/>
              <a:defRPr sz="3000">
                <a:solidFill>
                  <a:schemeClr val="dk1"/>
                </a:solidFill>
                <a:latin typeface="Bangers"/>
                <a:ea typeface="Bangers"/>
                <a:cs typeface="Bangers"/>
                <a:sym typeface="Bangers"/>
              </a:defRPr>
            </a:lvl3pPr>
            <a:lvl4pPr lvl="3">
              <a:spcBef>
                <a:spcPts val="0"/>
              </a:spcBef>
              <a:buClr>
                <a:schemeClr val="dk1"/>
              </a:buClr>
              <a:buSzPct val="100000"/>
              <a:buFont typeface="Bangers"/>
              <a:buNone/>
              <a:defRPr sz="3000">
                <a:solidFill>
                  <a:schemeClr val="dk1"/>
                </a:solidFill>
                <a:latin typeface="Bangers"/>
                <a:ea typeface="Bangers"/>
                <a:cs typeface="Bangers"/>
                <a:sym typeface="Bangers"/>
              </a:defRPr>
            </a:lvl4pPr>
            <a:lvl5pPr lvl="4">
              <a:spcBef>
                <a:spcPts val="0"/>
              </a:spcBef>
              <a:buClr>
                <a:schemeClr val="dk1"/>
              </a:buClr>
              <a:buSzPct val="100000"/>
              <a:buFont typeface="Bangers"/>
              <a:buNone/>
              <a:defRPr sz="3000">
                <a:solidFill>
                  <a:schemeClr val="dk1"/>
                </a:solidFill>
                <a:latin typeface="Bangers"/>
                <a:ea typeface="Bangers"/>
                <a:cs typeface="Bangers"/>
                <a:sym typeface="Bangers"/>
              </a:defRPr>
            </a:lvl5pPr>
            <a:lvl6pPr lvl="5">
              <a:spcBef>
                <a:spcPts val="0"/>
              </a:spcBef>
              <a:buClr>
                <a:schemeClr val="dk1"/>
              </a:buClr>
              <a:buSzPct val="100000"/>
              <a:buFont typeface="Bangers"/>
              <a:buNone/>
              <a:defRPr sz="3000">
                <a:solidFill>
                  <a:schemeClr val="dk1"/>
                </a:solidFill>
                <a:latin typeface="Bangers"/>
                <a:ea typeface="Bangers"/>
                <a:cs typeface="Bangers"/>
                <a:sym typeface="Bangers"/>
              </a:defRPr>
            </a:lvl6pPr>
            <a:lvl7pPr lvl="6">
              <a:spcBef>
                <a:spcPts val="0"/>
              </a:spcBef>
              <a:buClr>
                <a:schemeClr val="dk1"/>
              </a:buClr>
              <a:buSzPct val="100000"/>
              <a:buFont typeface="Bangers"/>
              <a:buNone/>
              <a:defRPr sz="3000">
                <a:solidFill>
                  <a:schemeClr val="dk1"/>
                </a:solidFill>
                <a:latin typeface="Bangers"/>
                <a:ea typeface="Bangers"/>
                <a:cs typeface="Bangers"/>
                <a:sym typeface="Bangers"/>
              </a:defRPr>
            </a:lvl7pPr>
            <a:lvl8pPr lvl="7">
              <a:spcBef>
                <a:spcPts val="0"/>
              </a:spcBef>
              <a:buClr>
                <a:schemeClr val="dk1"/>
              </a:buClr>
              <a:buSzPct val="100000"/>
              <a:buFont typeface="Bangers"/>
              <a:buNone/>
              <a:defRPr sz="3000">
                <a:solidFill>
                  <a:schemeClr val="dk1"/>
                </a:solidFill>
                <a:latin typeface="Bangers"/>
                <a:ea typeface="Bangers"/>
                <a:cs typeface="Bangers"/>
                <a:sym typeface="Bangers"/>
              </a:defRPr>
            </a:lvl8pPr>
            <a:lvl9pPr lvl="8">
              <a:spcBef>
                <a:spcPts val="0"/>
              </a:spcBef>
              <a:buClr>
                <a:schemeClr val="dk1"/>
              </a:buClr>
              <a:buSzPct val="100000"/>
              <a:buFont typeface="Bangers"/>
              <a:buNone/>
              <a:defRPr sz="3000">
                <a:solidFill>
                  <a:schemeClr val="dk1"/>
                </a:solidFill>
                <a:latin typeface="Bangers"/>
                <a:ea typeface="Bangers"/>
                <a:cs typeface="Bangers"/>
                <a:sym typeface="Bangers"/>
              </a:defRPr>
            </a:lvl9pPr>
          </a:lstStyle>
          <a:p>
            <a:endParaRPr/>
          </a:p>
        </p:txBody>
      </p:sp>
      <p:sp>
        <p:nvSpPr>
          <p:cNvPr id="7" name="Shape 7"/>
          <p:cNvSpPr txBox="1">
            <a:spLocks noGrp="1"/>
          </p:cNvSpPr>
          <p:nvPr>
            <p:ph type="body" idx="1"/>
          </p:nvPr>
        </p:nvSpPr>
        <p:spPr>
          <a:xfrm>
            <a:off x="1052050" y="2061255"/>
            <a:ext cx="7710900" cy="4404800"/>
          </a:xfrm>
          <a:prstGeom prst="rect">
            <a:avLst/>
          </a:prstGeom>
          <a:noFill/>
          <a:ln>
            <a:noFill/>
          </a:ln>
        </p:spPr>
        <p:txBody>
          <a:bodyPr lIns="91423" tIns="91423" rIns="91423" bIns="91423" anchor="t" anchorCtr="0"/>
          <a:lstStyle>
            <a:lvl1pPr lvl="0">
              <a:spcBef>
                <a:spcPts val="600"/>
              </a:spcBef>
              <a:buClr>
                <a:schemeClr val="dk1"/>
              </a:buClr>
              <a:buSzPct val="100000"/>
              <a:buFont typeface="Sniglet"/>
              <a:buChar char="×"/>
              <a:defRPr sz="3000">
                <a:solidFill>
                  <a:schemeClr val="dk1"/>
                </a:solidFill>
                <a:latin typeface="Sniglet"/>
                <a:ea typeface="Sniglet"/>
                <a:cs typeface="Sniglet"/>
                <a:sym typeface="Sniglet"/>
              </a:defRPr>
            </a:lvl1pPr>
            <a:lvl2pPr lvl="1">
              <a:spcBef>
                <a:spcPts val="480"/>
              </a:spcBef>
              <a:buClr>
                <a:schemeClr val="dk1"/>
              </a:buClr>
              <a:buSzPct val="100000"/>
              <a:buFont typeface="Sniglet"/>
              <a:buChar char="×"/>
              <a:defRPr sz="2400">
                <a:solidFill>
                  <a:schemeClr val="dk1"/>
                </a:solidFill>
                <a:latin typeface="Sniglet"/>
                <a:ea typeface="Sniglet"/>
                <a:cs typeface="Sniglet"/>
                <a:sym typeface="Sniglet"/>
              </a:defRPr>
            </a:lvl2pPr>
            <a:lvl3pPr lvl="2">
              <a:spcBef>
                <a:spcPts val="480"/>
              </a:spcBef>
              <a:buClr>
                <a:schemeClr val="dk1"/>
              </a:buClr>
              <a:buSzPct val="100000"/>
              <a:buFont typeface="Sniglet"/>
              <a:buChar char="×"/>
              <a:defRPr sz="2400">
                <a:solidFill>
                  <a:schemeClr val="dk1"/>
                </a:solidFill>
                <a:latin typeface="Sniglet"/>
                <a:ea typeface="Sniglet"/>
                <a:cs typeface="Sniglet"/>
                <a:sym typeface="Sniglet"/>
              </a:defRPr>
            </a:lvl3pPr>
            <a:lvl4pPr lvl="3">
              <a:spcBef>
                <a:spcPts val="360"/>
              </a:spcBef>
              <a:buClr>
                <a:schemeClr val="dk1"/>
              </a:buClr>
              <a:buSzPct val="100000"/>
              <a:buFont typeface="Sniglet"/>
              <a:buChar char="×"/>
              <a:defRPr sz="1800">
                <a:solidFill>
                  <a:schemeClr val="dk1"/>
                </a:solidFill>
                <a:latin typeface="Sniglet"/>
                <a:ea typeface="Sniglet"/>
                <a:cs typeface="Sniglet"/>
                <a:sym typeface="Sniglet"/>
              </a:defRPr>
            </a:lvl4pPr>
            <a:lvl5pPr lvl="4">
              <a:spcBef>
                <a:spcPts val="360"/>
              </a:spcBef>
              <a:buClr>
                <a:schemeClr val="dk1"/>
              </a:buClr>
              <a:buSzPct val="100000"/>
              <a:buFont typeface="Sniglet"/>
              <a:buChar char="×"/>
              <a:defRPr sz="1800">
                <a:solidFill>
                  <a:schemeClr val="dk1"/>
                </a:solidFill>
                <a:latin typeface="Sniglet"/>
                <a:ea typeface="Sniglet"/>
                <a:cs typeface="Sniglet"/>
                <a:sym typeface="Sniglet"/>
              </a:defRPr>
            </a:lvl5pPr>
            <a:lvl6pPr lvl="5">
              <a:spcBef>
                <a:spcPts val="360"/>
              </a:spcBef>
              <a:buClr>
                <a:schemeClr val="dk1"/>
              </a:buClr>
              <a:buSzPct val="100000"/>
              <a:buFont typeface="Sniglet"/>
              <a:buChar char="×"/>
              <a:defRPr sz="1800">
                <a:solidFill>
                  <a:schemeClr val="dk1"/>
                </a:solidFill>
                <a:latin typeface="Sniglet"/>
                <a:ea typeface="Sniglet"/>
                <a:cs typeface="Sniglet"/>
                <a:sym typeface="Sniglet"/>
              </a:defRPr>
            </a:lvl6pPr>
            <a:lvl7pPr lvl="6">
              <a:spcBef>
                <a:spcPts val="360"/>
              </a:spcBef>
              <a:buClr>
                <a:schemeClr val="dk1"/>
              </a:buClr>
              <a:buSzPct val="100000"/>
              <a:buFont typeface="Sniglet"/>
              <a:buChar char="×"/>
              <a:defRPr sz="1800">
                <a:solidFill>
                  <a:schemeClr val="dk1"/>
                </a:solidFill>
                <a:latin typeface="Sniglet"/>
                <a:ea typeface="Sniglet"/>
                <a:cs typeface="Sniglet"/>
                <a:sym typeface="Sniglet"/>
              </a:defRPr>
            </a:lvl7pPr>
            <a:lvl8pPr lvl="7">
              <a:spcBef>
                <a:spcPts val="360"/>
              </a:spcBef>
              <a:buClr>
                <a:schemeClr val="dk1"/>
              </a:buClr>
              <a:buSzPct val="100000"/>
              <a:buFont typeface="Sniglet"/>
              <a:buChar char="×"/>
              <a:defRPr sz="1800">
                <a:solidFill>
                  <a:schemeClr val="dk1"/>
                </a:solidFill>
                <a:latin typeface="Sniglet"/>
                <a:ea typeface="Sniglet"/>
                <a:cs typeface="Sniglet"/>
                <a:sym typeface="Sniglet"/>
              </a:defRPr>
            </a:lvl8pPr>
            <a:lvl9pPr lvl="8">
              <a:spcBef>
                <a:spcPts val="360"/>
              </a:spcBef>
              <a:buClr>
                <a:schemeClr val="dk1"/>
              </a:buClr>
              <a:buSzPct val="100000"/>
              <a:buFont typeface="Sniglet"/>
              <a:buChar char="×"/>
              <a:defRPr sz="1800">
                <a:solidFill>
                  <a:schemeClr val="dk1"/>
                </a:solidFill>
                <a:latin typeface="Sniglet"/>
                <a:ea typeface="Sniglet"/>
                <a:cs typeface="Sniglet"/>
                <a:sym typeface="Sniglet"/>
              </a:defRPr>
            </a:lvl9pPr>
          </a:lstStyle>
          <a:p>
            <a:endParaRPr/>
          </a:p>
        </p:txBody>
      </p:sp>
    </p:spTree>
    <p:extLst>
      <p:ext uri="{BB962C8B-B14F-4D97-AF65-F5344CB8AC3E}">
        <p14:creationId xmlns:p14="http://schemas.microsoft.com/office/powerpoint/2010/main" val="3395296928"/>
      </p:ext>
    </p:extLst>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3"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lIns="91438" tIns="45719" rIns="91438" bIns="45719" anchor="ctr"/>
          <a:lstStyle>
            <a:extLst/>
          </a:lstStyle>
          <a:p>
            <a:pPr algn="ctr" defTabSz="914400"/>
            <a:endParaRPr lang="en-US">
              <a:solidFill>
                <a:prstClr val="white"/>
              </a:solidFill>
              <a:latin typeface="Rockwell"/>
              <a:sym typeface="Arial"/>
            </a:endParaRPr>
          </a:p>
        </p:txBody>
      </p:sp>
      <p:sp>
        <p:nvSpPr>
          <p:cNvPr id="3" name="Footer Placeholder 2"/>
          <p:cNvSpPr>
            <a:spLocks noGrp="1"/>
          </p:cNvSpPr>
          <p:nvPr>
            <p:ph type="ftr" sz="quarter" idx="3"/>
          </p:nvPr>
        </p:nvSpPr>
        <p:spPr>
          <a:xfrm>
            <a:off x="1295400" y="6400800"/>
            <a:ext cx="4212264" cy="274320"/>
          </a:xfrm>
          <a:prstGeom prst="rect">
            <a:avLst/>
          </a:prstGeom>
        </p:spPr>
        <p:txBody>
          <a:bodyPr lIns="91438" tIns="45719" rIns="91438" bIns="45719"/>
          <a:lstStyle>
            <a:lvl1pPr algn="r" eaLnBrk="1" latinLnBrk="0" hangingPunct="1">
              <a:defRPr kumimoji="0" sz="1300">
                <a:solidFill>
                  <a:schemeClr val="bg2">
                    <a:tint val="60000"/>
                    <a:satMod val="155000"/>
                  </a:schemeClr>
                </a:solidFill>
              </a:defRPr>
            </a:lvl1pPr>
            <a:extLst/>
          </a:lstStyle>
          <a:p>
            <a:pPr defTabSz="914400"/>
            <a:endParaRPr lang="en-US">
              <a:solidFill>
                <a:srgbClr val="676A55">
                  <a:tint val="60000"/>
                  <a:satMod val="155000"/>
                </a:srgbClr>
              </a:solidFill>
              <a:latin typeface="Rockwell"/>
              <a:ea typeface="Arial"/>
              <a:cs typeface="Arial"/>
              <a:sym typeface="Arial"/>
            </a:endParaRPr>
          </a:p>
        </p:txBody>
      </p:sp>
      <p:sp>
        <p:nvSpPr>
          <p:cNvPr id="14" name="Date Placeholder 13"/>
          <p:cNvSpPr>
            <a:spLocks noGrp="1"/>
          </p:cNvSpPr>
          <p:nvPr>
            <p:ph type="dt" sz="half" idx="2"/>
          </p:nvPr>
        </p:nvSpPr>
        <p:spPr>
          <a:xfrm>
            <a:off x="5562600" y="6400800"/>
            <a:ext cx="3002280" cy="274320"/>
          </a:xfrm>
          <a:prstGeom prst="rect">
            <a:avLst/>
          </a:prstGeom>
        </p:spPr>
        <p:txBody>
          <a:bodyPr lIns="91438" tIns="45719" rIns="91438" bIns="45719"/>
          <a:lstStyle>
            <a:lvl1pPr algn="l" eaLnBrk="1" latinLnBrk="0" hangingPunct="1">
              <a:defRPr kumimoji="0" sz="1300">
                <a:solidFill>
                  <a:schemeClr val="bg2">
                    <a:tint val="60000"/>
                    <a:satMod val="155000"/>
                  </a:schemeClr>
                </a:solidFill>
              </a:defRPr>
            </a:lvl1pPr>
            <a:extLst/>
          </a:lstStyle>
          <a:p>
            <a:pPr defTabSz="914400"/>
            <a:fld id="{0499DFB8-9A93-4591-B8F9-9DD68A33094E}" type="datetimeFigureOut">
              <a:rPr lang="en-US" smtClean="0">
                <a:solidFill>
                  <a:srgbClr val="676A55">
                    <a:tint val="60000"/>
                    <a:satMod val="155000"/>
                  </a:srgbClr>
                </a:solidFill>
                <a:latin typeface="Rockwell"/>
                <a:ea typeface="Arial"/>
                <a:cs typeface="Arial"/>
                <a:sym typeface="Arial"/>
              </a:rPr>
              <a:pPr defTabSz="914400"/>
              <a:t>20-08-31</a:t>
            </a:fld>
            <a:endParaRPr lang="en-US">
              <a:solidFill>
                <a:srgbClr val="676A55">
                  <a:tint val="60000"/>
                  <a:satMod val="155000"/>
                </a:srgbClr>
              </a:solidFill>
              <a:latin typeface="Rockwell"/>
              <a:ea typeface="Arial"/>
              <a:cs typeface="Arial"/>
              <a:sym typeface="Arial"/>
            </a:endParaRPr>
          </a:p>
        </p:txBody>
      </p:sp>
      <p:sp>
        <p:nvSpPr>
          <p:cNvPr id="23" name="Slide Number Placeholder 22"/>
          <p:cNvSpPr>
            <a:spLocks noGrp="1"/>
          </p:cNvSpPr>
          <p:nvPr>
            <p:ph type="sldNum" sz="quarter" idx="4"/>
          </p:nvPr>
        </p:nvSpPr>
        <p:spPr>
          <a:xfrm>
            <a:off x="8638953" y="6514568"/>
            <a:ext cx="464288" cy="274320"/>
          </a:xfrm>
          <a:prstGeom prst="rect">
            <a:avLst/>
          </a:prstGeom>
        </p:spPr>
        <p:txBody>
          <a:bodyPr lIns="91438" tIns="45719" rIns="91438" bIns="45719" anchor="ctr"/>
          <a:lstStyle>
            <a:lvl1pPr algn="r" eaLnBrk="1" latinLnBrk="0" hangingPunct="1">
              <a:defRPr kumimoji="0" sz="1600">
                <a:solidFill>
                  <a:schemeClr val="tx2">
                    <a:shade val="90000"/>
                  </a:schemeClr>
                </a:solidFill>
                <a:effectLst/>
              </a:defRPr>
            </a:lvl1pPr>
            <a:extLst/>
          </a:lstStyle>
          <a:p>
            <a:pPr defTabSz="914400"/>
            <a:fld id="{0A4AB53D-367B-4AA6-8A2A-EA8A07A5886E}" type="slidenum">
              <a:rPr lang="en-US" smtClean="0">
                <a:solidFill>
                  <a:srgbClr val="EAEBDE">
                    <a:shade val="90000"/>
                  </a:srgbClr>
                </a:solidFill>
                <a:latin typeface="Rockwell"/>
                <a:ea typeface="Arial"/>
                <a:cs typeface="Arial"/>
                <a:sym typeface="Arial"/>
              </a:rPr>
              <a:pPr defTabSz="914400"/>
              <a:t>‹#›</a:t>
            </a:fld>
            <a:endParaRPr lang="en-US">
              <a:solidFill>
                <a:srgbClr val="EAEBDE">
                  <a:shade val="90000"/>
                </a:srgbClr>
              </a:solidFill>
              <a:latin typeface="Rockwell"/>
              <a:ea typeface="Arial"/>
              <a:cs typeface="Arial"/>
              <a:sym typeface="Arial"/>
            </a:endParaRPr>
          </a:p>
        </p:txBody>
      </p:sp>
      <p:sp>
        <p:nvSpPr>
          <p:cNvPr id="22" name="Title Placeholder 21"/>
          <p:cNvSpPr>
            <a:spLocks noGrp="1"/>
          </p:cNvSpPr>
          <p:nvPr>
            <p:ph type="title"/>
          </p:nvPr>
        </p:nvSpPr>
        <p:spPr>
          <a:xfrm>
            <a:off x="457200" y="253536"/>
            <a:ext cx="8229600" cy="1143000"/>
          </a:xfrm>
          <a:prstGeom prst="rect">
            <a:avLst/>
          </a:prstGeom>
        </p:spPr>
        <p:txBody>
          <a:bodyPr lIns="91438" tIns="45719" rIns="91438" bIns="45719"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lIns="91438" tIns="45719" rIns="91438" bIns="45719">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val="680476096"/>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txStyles>
    <p:titleStyle>
      <a:lvl1pPr marL="54863"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093" indent="-292093"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64" indent="-228594"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40" indent="-192020"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15" indent="-182876"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690" indent="-182876"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566" indent="-173732"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41" indent="-173732"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17" indent="-173732"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192" indent="-173732"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8"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2"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defTabSz="914400"/>
            <a:fld id="{160B53FA-B551-4F7C-A103-8D9A663AD4DB}" type="datetimeFigureOut">
              <a:rPr lang="en-US" smtClean="0">
                <a:solidFill>
                  <a:prstClr val="black">
                    <a:tint val="95000"/>
                  </a:prstClr>
                </a:solidFill>
                <a:latin typeface="Corbel"/>
              </a:rPr>
              <a:pPr defTabSz="914400"/>
              <a:t>20-08-31</a:t>
            </a:fld>
            <a:endParaRPr lang="en-US">
              <a:solidFill>
                <a:prstClr val="black">
                  <a:tint val="95000"/>
                </a:prstClr>
              </a:solidFill>
              <a:latin typeface="Corbe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defTabSz="914400"/>
            <a:endParaRPr lang="en-US">
              <a:solidFill>
                <a:prstClr val="black">
                  <a:tint val="95000"/>
                </a:prstClr>
              </a:solidFill>
              <a:latin typeface="Corbe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defTabSz="914400"/>
            <a:fld id="{81DF4885-AD33-466B-9737-08956C624412}" type="slidenum">
              <a:rPr lang="en-US" smtClean="0">
                <a:solidFill>
                  <a:prstClr val="black">
                    <a:tint val="95000"/>
                  </a:prstClr>
                </a:solidFill>
                <a:latin typeface="Corbel"/>
              </a:rPr>
              <a:pPr defTabSz="914400"/>
              <a:t>‹#›</a:t>
            </a:fld>
            <a:endParaRPr lang="en-US">
              <a:solidFill>
                <a:prstClr val="black">
                  <a:tint val="95000"/>
                </a:prstClr>
              </a:solidFill>
              <a:latin typeface="Corbel"/>
            </a:endParaRPr>
          </a:p>
        </p:txBody>
      </p:sp>
    </p:spTree>
    <p:extLst>
      <p:ext uri="{BB962C8B-B14F-4D97-AF65-F5344CB8AC3E}">
        <p14:creationId xmlns:p14="http://schemas.microsoft.com/office/powerpoint/2010/main" val="190739563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orbe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defTabSz="914400"/>
            <a:fld id="{160B53FA-B551-4F7C-A103-8D9A663AD4DB}" type="datetimeFigureOut">
              <a:rPr lang="en-US" smtClean="0">
                <a:solidFill>
                  <a:prstClr val="black">
                    <a:tint val="95000"/>
                  </a:prstClr>
                </a:solidFill>
                <a:latin typeface="Corbel"/>
              </a:rPr>
              <a:pPr defTabSz="914400"/>
              <a:t>20-08-31</a:t>
            </a:fld>
            <a:endParaRPr lang="en-US">
              <a:solidFill>
                <a:prstClr val="black">
                  <a:tint val="95000"/>
                </a:prstClr>
              </a:solidFill>
              <a:latin typeface="Corbe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defTabSz="914400"/>
            <a:endParaRPr lang="en-US">
              <a:solidFill>
                <a:prstClr val="black">
                  <a:tint val="95000"/>
                </a:prstClr>
              </a:solidFill>
              <a:latin typeface="Corbe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defTabSz="914400"/>
            <a:fld id="{81DF4885-AD33-466B-9737-08956C624412}" type="slidenum">
              <a:rPr lang="en-US" smtClean="0">
                <a:solidFill>
                  <a:prstClr val="black">
                    <a:tint val="95000"/>
                  </a:prstClr>
                </a:solidFill>
                <a:latin typeface="Corbel"/>
              </a:rPr>
              <a:pPr defTabSz="914400"/>
              <a:t>‹#›</a:t>
            </a:fld>
            <a:endParaRPr lang="en-US">
              <a:solidFill>
                <a:prstClr val="black">
                  <a:tint val="95000"/>
                </a:prstClr>
              </a:solidFill>
              <a:latin typeface="Corbel"/>
            </a:endParaRPr>
          </a:p>
        </p:txBody>
      </p:sp>
    </p:spTree>
    <p:extLst>
      <p:ext uri="{BB962C8B-B14F-4D97-AF65-F5344CB8AC3E}">
        <p14:creationId xmlns:p14="http://schemas.microsoft.com/office/powerpoint/2010/main" val="258785696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Cover </a:t>
            </a:r>
            <a:r>
              <a:rPr lang="en-US" dirty="0" smtClean="0"/>
              <a:t>Letters</a:t>
            </a:r>
            <a:r>
              <a:rPr lang="en-US" dirty="0"/>
              <a:t> </a:t>
            </a:r>
            <a:r>
              <a:rPr lang="en-US" dirty="0" smtClean="0"/>
              <a:t>&amp; Resumes</a:t>
            </a:r>
            <a:endParaRPr lang="en-US" dirty="0"/>
          </a:p>
        </p:txBody>
      </p:sp>
    </p:spTree>
    <p:extLst>
      <p:ext uri="{BB962C8B-B14F-4D97-AF65-F5344CB8AC3E}">
        <p14:creationId xmlns:p14="http://schemas.microsoft.com/office/powerpoint/2010/main" val="345335701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fontScale="85000" lnSpcReduction="20000"/>
          </a:bodyPr>
          <a:lstStyle/>
          <a:p>
            <a:pPr marL="118872" indent="0">
              <a:buNone/>
            </a:pPr>
            <a:r>
              <a:rPr lang="en-US" dirty="0" smtClean="0"/>
              <a:t>Today we are discussing two basic parts of any job application:</a:t>
            </a:r>
          </a:p>
          <a:p>
            <a:pPr marL="118872" indent="0">
              <a:buNone/>
            </a:pPr>
            <a:endParaRPr lang="en-US" dirty="0" smtClean="0"/>
          </a:p>
          <a:p>
            <a:r>
              <a:rPr lang="en-US" dirty="0" smtClean="0"/>
              <a:t>Cover </a:t>
            </a:r>
            <a:r>
              <a:rPr lang="en-US" dirty="0"/>
              <a:t>Letters</a:t>
            </a:r>
          </a:p>
          <a:p>
            <a:r>
              <a:rPr lang="en-US" dirty="0" smtClean="0"/>
              <a:t>Resumes</a:t>
            </a:r>
          </a:p>
          <a:p>
            <a:pPr marL="118872" indent="0">
              <a:buNone/>
            </a:pPr>
            <a:endParaRPr lang="en-US" dirty="0" smtClean="0"/>
          </a:p>
          <a:p>
            <a:pPr marL="118872" indent="0">
              <a:buNone/>
            </a:pPr>
            <a:r>
              <a:rPr lang="en-US" dirty="0" smtClean="0"/>
              <a:t>I’m going to outline some key things you need to consider when you write these documents, and you should consider this visual lecture the “rubric” for your job package assignment. I’m looking for an understanding of </a:t>
            </a:r>
            <a:r>
              <a:rPr lang="en-US" i="1" dirty="0" smtClean="0"/>
              <a:t>everything</a:t>
            </a:r>
            <a:r>
              <a:rPr lang="en-US" dirty="0" smtClean="0"/>
              <a:t> I’m teaching here. If you implement these lessons, you’ll have a super strong job package to send out when you’re ready to apply for jobs.</a:t>
            </a:r>
            <a:endParaRPr lang="en-US" dirty="0"/>
          </a:p>
        </p:txBody>
      </p:sp>
    </p:spTree>
    <p:extLst>
      <p:ext uri="{BB962C8B-B14F-4D97-AF65-F5344CB8AC3E}">
        <p14:creationId xmlns:p14="http://schemas.microsoft.com/office/powerpoint/2010/main" val="686242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How do you show them it’s about them, and not about you?</a:t>
            </a:r>
          </a:p>
        </p:txBody>
      </p:sp>
      <p:sp>
        <p:nvSpPr>
          <p:cNvPr id="3" name="TextBox 2"/>
          <p:cNvSpPr txBox="1"/>
          <p:nvPr/>
        </p:nvSpPr>
        <p:spPr>
          <a:xfrm>
            <a:off x="323529" y="1484784"/>
            <a:ext cx="8280920" cy="5909308"/>
          </a:xfrm>
          <a:prstGeom prst="rect">
            <a:avLst/>
          </a:prstGeom>
          <a:noFill/>
        </p:spPr>
        <p:txBody>
          <a:bodyPr wrap="square" lIns="91438" tIns="45719" rIns="91438" bIns="45719" rtlCol="0">
            <a:spAutoFit/>
          </a:bodyPr>
          <a:lstStyle/>
          <a:p>
            <a:pPr defTabSz="457189"/>
            <a:r>
              <a:rPr lang="en-US" sz="2800" dirty="0">
                <a:solidFill>
                  <a:srgbClr val="FFFF00"/>
                </a:solidFill>
                <a:latin typeface="Rockwell"/>
                <a:ea typeface="Arial"/>
                <a:cs typeface="Arial"/>
                <a:sym typeface="Arial"/>
              </a:rPr>
              <a:t>In </a:t>
            </a:r>
            <a:r>
              <a:rPr lang="en-US" sz="2800" b="1" dirty="0">
                <a:solidFill>
                  <a:srgbClr val="FFFF00"/>
                </a:solidFill>
                <a:latin typeface="Rockwell"/>
                <a:ea typeface="Arial"/>
                <a:cs typeface="Arial"/>
                <a:sym typeface="Arial"/>
              </a:rPr>
              <a:t>BOTH </a:t>
            </a:r>
            <a:r>
              <a:rPr lang="en-US" sz="2800" dirty="0">
                <a:solidFill>
                  <a:srgbClr val="FFFF00"/>
                </a:solidFill>
                <a:latin typeface="Rockwell"/>
                <a:ea typeface="Arial"/>
                <a:cs typeface="Arial"/>
                <a:sym typeface="Arial"/>
              </a:rPr>
              <a:t>your resume and cover </a:t>
            </a:r>
            <a:r>
              <a:rPr lang="en-US" sz="2800" dirty="0" smtClean="0">
                <a:solidFill>
                  <a:srgbClr val="FFFF00"/>
                </a:solidFill>
                <a:latin typeface="Rockwell"/>
                <a:ea typeface="Arial"/>
                <a:cs typeface="Arial"/>
                <a:sym typeface="Arial"/>
              </a:rPr>
              <a:t>letter you need to show them some essential things:</a:t>
            </a:r>
            <a:endParaRPr lang="en-US" sz="2800" dirty="0">
              <a:solidFill>
                <a:srgbClr val="FFFF00"/>
              </a:solidFill>
              <a:latin typeface="Rockwell"/>
              <a:ea typeface="Arial"/>
              <a:cs typeface="Arial"/>
              <a:sym typeface="Arial"/>
            </a:endParaRPr>
          </a:p>
          <a:p>
            <a:pPr defTabSz="457189"/>
            <a:endParaRPr lang="en-US" sz="500" dirty="0">
              <a:solidFill>
                <a:prstClr val="white"/>
              </a:solidFill>
              <a:latin typeface="Rockwell"/>
              <a:ea typeface="Arial"/>
              <a:cs typeface="Arial"/>
              <a:sym typeface="Arial"/>
            </a:endParaRPr>
          </a:p>
          <a:p>
            <a:pPr marL="342892" indent="-342892" defTabSz="457189">
              <a:buFont typeface="Arial"/>
              <a:buChar char="•"/>
            </a:pPr>
            <a:r>
              <a:rPr lang="en-US" sz="2500" dirty="0">
                <a:solidFill>
                  <a:prstClr val="white"/>
                </a:solidFill>
                <a:latin typeface="Rockwell"/>
                <a:ea typeface="Arial"/>
                <a:cs typeface="Arial"/>
                <a:sym typeface="Arial"/>
              </a:rPr>
              <a:t>That you </a:t>
            </a:r>
            <a:r>
              <a:rPr lang="en-US" sz="2500" dirty="0">
                <a:solidFill>
                  <a:srgbClr val="FFFF00"/>
                </a:solidFill>
                <a:latin typeface="Rockwell"/>
                <a:ea typeface="Arial"/>
                <a:cs typeface="Arial"/>
                <a:sym typeface="Arial"/>
              </a:rPr>
              <a:t>value yourself and your </a:t>
            </a:r>
            <a:r>
              <a:rPr lang="en-US" sz="2500" dirty="0" smtClean="0">
                <a:solidFill>
                  <a:srgbClr val="FFFF00"/>
                </a:solidFill>
                <a:latin typeface="Rockwell"/>
                <a:ea typeface="Arial"/>
                <a:cs typeface="Arial"/>
                <a:sym typeface="Arial"/>
              </a:rPr>
              <a:t>work</a:t>
            </a:r>
            <a:endParaRPr lang="en-US" sz="2500" dirty="0">
              <a:solidFill>
                <a:prstClr val="white"/>
              </a:solidFill>
              <a:latin typeface="Rockwell"/>
              <a:ea typeface="Arial"/>
              <a:cs typeface="Arial"/>
              <a:sym typeface="Arial"/>
            </a:endParaRPr>
          </a:p>
          <a:p>
            <a:pPr marL="342892" indent="-342892" defTabSz="457189">
              <a:buFont typeface="Arial"/>
              <a:buChar char="•"/>
            </a:pPr>
            <a:r>
              <a:rPr lang="en-US" sz="2500" dirty="0" smtClean="0">
                <a:solidFill>
                  <a:prstClr val="white"/>
                </a:solidFill>
                <a:latin typeface="Rockwell"/>
                <a:ea typeface="Arial"/>
                <a:cs typeface="Arial"/>
                <a:sym typeface="Arial"/>
              </a:rPr>
              <a:t>That </a:t>
            </a:r>
            <a:r>
              <a:rPr lang="en-US" sz="2500" dirty="0">
                <a:solidFill>
                  <a:prstClr val="white"/>
                </a:solidFill>
                <a:latin typeface="Rockwell"/>
                <a:ea typeface="Arial"/>
                <a:cs typeface="Arial"/>
                <a:sym typeface="Arial"/>
              </a:rPr>
              <a:t>you understand </a:t>
            </a:r>
            <a:r>
              <a:rPr lang="en-US" sz="2500" dirty="0">
                <a:solidFill>
                  <a:srgbClr val="FFFF00"/>
                </a:solidFill>
                <a:latin typeface="Rockwell"/>
                <a:ea typeface="Arial"/>
                <a:cs typeface="Arial"/>
                <a:sym typeface="Arial"/>
              </a:rPr>
              <a:t>who they are and what they do</a:t>
            </a:r>
          </a:p>
          <a:p>
            <a:pPr marL="342892" indent="-342892" defTabSz="457189">
              <a:buFont typeface="Arial"/>
              <a:buChar char="•"/>
            </a:pPr>
            <a:r>
              <a:rPr lang="en-US" sz="2500" dirty="0">
                <a:solidFill>
                  <a:prstClr val="white"/>
                </a:solidFill>
                <a:latin typeface="Rockwell"/>
                <a:ea typeface="Arial"/>
                <a:cs typeface="Arial"/>
                <a:sym typeface="Arial"/>
              </a:rPr>
              <a:t>That you are invested in </a:t>
            </a:r>
            <a:r>
              <a:rPr lang="en-US" sz="2500" dirty="0">
                <a:solidFill>
                  <a:srgbClr val="FFFF00"/>
                </a:solidFill>
                <a:latin typeface="Rockwell"/>
                <a:ea typeface="Arial"/>
                <a:cs typeface="Arial"/>
                <a:sym typeface="Arial"/>
              </a:rPr>
              <a:t>doing what </a:t>
            </a:r>
            <a:r>
              <a:rPr lang="en-US" sz="2500" b="1" u="sng" dirty="0">
                <a:solidFill>
                  <a:srgbClr val="FFFF00"/>
                </a:solidFill>
                <a:latin typeface="Rockwell"/>
                <a:ea typeface="Arial"/>
                <a:cs typeface="Arial"/>
                <a:sym typeface="Arial"/>
              </a:rPr>
              <a:t>they</a:t>
            </a:r>
            <a:r>
              <a:rPr lang="en-US" sz="2500" dirty="0">
                <a:solidFill>
                  <a:srgbClr val="FFFF00"/>
                </a:solidFill>
                <a:latin typeface="Rockwell"/>
                <a:ea typeface="Arial"/>
                <a:cs typeface="Arial"/>
                <a:sym typeface="Arial"/>
              </a:rPr>
              <a:t> do</a:t>
            </a:r>
          </a:p>
          <a:p>
            <a:pPr marL="342892" indent="-342892" defTabSz="457189">
              <a:buFont typeface="Arial"/>
              <a:buChar char="•"/>
            </a:pPr>
            <a:r>
              <a:rPr lang="en-US" sz="2500" dirty="0">
                <a:solidFill>
                  <a:prstClr val="white"/>
                </a:solidFill>
                <a:latin typeface="Rockwell"/>
                <a:ea typeface="Arial"/>
                <a:cs typeface="Arial"/>
                <a:sym typeface="Arial"/>
              </a:rPr>
              <a:t>That you already have the skills and knowledge to </a:t>
            </a:r>
            <a:r>
              <a:rPr lang="en-US" sz="2500" u="sng" dirty="0">
                <a:solidFill>
                  <a:srgbClr val="FFFF00"/>
                </a:solidFill>
                <a:latin typeface="Rockwell"/>
                <a:ea typeface="Arial"/>
                <a:cs typeface="Arial"/>
                <a:sym typeface="Arial"/>
              </a:rPr>
              <a:t>help them do what they do</a:t>
            </a:r>
          </a:p>
          <a:p>
            <a:pPr marL="342892" indent="-342892" defTabSz="457189">
              <a:buFont typeface="Arial"/>
              <a:buChar char="•"/>
            </a:pPr>
            <a:r>
              <a:rPr lang="en-US" sz="2500" dirty="0">
                <a:solidFill>
                  <a:prstClr val="white"/>
                </a:solidFill>
                <a:latin typeface="Rockwell"/>
                <a:ea typeface="Arial"/>
                <a:cs typeface="Arial"/>
                <a:sym typeface="Arial"/>
              </a:rPr>
              <a:t>That you </a:t>
            </a:r>
            <a:r>
              <a:rPr lang="en-US" sz="2500" dirty="0">
                <a:solidFill>
                  <a:srgbClr val="FFFF00"/>
                </a:solidFill>
                <a:latin typeface="Rockwell"/>
                <a:ea typeface="Arial"/>
                <a:cs typeface="Arial"/>
                <a:sym typeface="Arial"/>
              </a:rPr>
              <a:t>understand </a:t>
            </a:r>
            <a:r>
              <a:rPr lang="en-US" sz="2500" u="sng" dirty="0">
                <a:solidFill>
                  <a:srgbClr val="FFFF00"/>
                </a:solidFill>
                <a:latin typeface="Rockwell"/>
                <a:ea typeface="Arial"/>
                <a:cs typeface="Arial"/>
                <a:sym typeface="Arial"/>
              </a:rPr>
              <a:t>their </a:t>
            </a:r>
            <a:r>
              <a:rPr lang="en-US" sz="2500" u="sng" dirty="0" smtClean="0">
                <a:solidFill>
                  <a:srgbClr val="FFFF00"/>
                </a:solidFill>
                <a:latin typeface="Rockwell"/>
                <a:ea typeface="Arial"/>
                <a:cs typeface="Arial"/>
                <a:sym typeface="Arial"/>
              </a:rPr>
              <a:t>language</a:t>
            </a:r>
          </a:p>
          <a:p>
            <a:pPr marL="342892" indent="-342892" defTabSz="457189">
              <a:buFont typeface="Arial"/>
              <a:buChar char="•"/>
            </a:pPr>
            <a:endParaRPr lang="en-US" sz="2500" b="1" dirty="0">
              <a:solidFill>
                <a:srgbClr val="FFFF00"/>
              </a:solidFill>
              <a:latin typeface="Rockwell"/>
              <a:ea typeface="Arial"/>
              <a:cs typeface="Arial"/>
              <a:sym typeface="Arial"/>
            </a:endParaRPr>
          </a:p>
          <a:p>
            <a:pPr marL="342892" indent="-342892" defTabSz="457189">
              <a:buFont typeface="Arial"/>
              <a:buChar char="•"/>
            </a:pPr>
            <a:r>
              <a:rPr lang="en-US" sz="2500" b="1" dirty="0" smtClean="0">
                <a:solidFill>
                  <a:srgbClr val="FFFF00"/>
                </a:solidFill>
                <a:latin typeface="Rockwell"/>
                <a:ea typeface="Arial"/>
                <a:cs typeface="Arial"/>
                <a:sym typeface="Arial"/>
              </a:rPr>
              <a:t>We’ll now go over some ways of doing some of these things.</a:t>
            </a:r>
            <a:endParaRPr lang="en-US" sz="2500" b="1" dirty="0">
              <a:solidFill>
                <a:srgbClr val="FFFF00"/>
              </a:solidFill>
              <a:latin typeface="Rockwell"/>
              <a:ea typeface="Arial"/>
              <a:cs typeface="Arial"/>
              <a:sym typeface="Arial"/>
            </a:endParaRPr>
          </a:p>
          <a:p>
            <a:pPr defTabSz="457189"/>
            <a:endParaRPr lang="en-US" sz="2800" dirty="0">
              <a:solidFill>
                <a:prstClr val="white"/>
              </a:solidFill>
              <a:latin typeface="Rockwell"/>
              <a:ea typeface="Arial"/>
              <a:cs typeface="Arial"/>
              <a:sym typeface="Arial"/>
            </a:endParaRPr>
          </a:p>
          <a:p>
            <a:pPr defTabSz="457189"/>
            <a:endParaRPr lang="en-US" sz="28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1821390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1000"/>
                                        <p:tgtEl>
                                          <p:spTgt spid="3">
                                            <p:txEl>
                                              <p:pRg st="8" end="8"/>
                                            </p:txEl>
                                          </p:spTgt>
                                        </p:tgtEl>
                                      </p:cBhvr>
                                    </p:animEffect>
                                    <p:anim calcmode="lin" valueType="num">
                                      <p:cBhvr>
                                        <p:cTn id="4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 Letter</a:t>
            </a:r>
          </a:p>
        </p:txBody>
      </p:sp>
      <p:sp>
        <p:nvSpPr>
          <p:cNvPr id="3" name="Content Placeholder 2"/>
          <p:cNvSpPr>
            <a:spLocks noGrp="1"/>
          </p:cNvSpPr>
          <p:nvPr>
            <p:ph idx="1"/>
          </p:nvPr>
        </p:nvSpPr>
        <p:spPr/>
        <p:txBody>
          <a:bodyPr/>
          <a:lstStyle/>
          <a:p>
            <a:r>
              <a:rPr lang="en-US" dirty="0" smtClean="0"/>
              <a:t>It </a:t>
            </a:r>
            <a:r>
              <a:rPr lang="en-US" dirty="0"/>
              <a:t>has three purposes:</a:t>
            </a:r>
          </a:p>
          <a:p>
            <a:pPr marL="971550" lvl="1" indent="-514350">
              <a:buFont typeface="+mj-lt"/>
              <a:buAutoNum type="arabicPeriod"/>
            </a:pPr>
            <a:r>
              <a:rPr lang="en-US" dirty="0"/>
              <a:t>Introduce the resume</a:t>
            </a:r>
          </a:p>
          <a:p>
            <a:pPr marL="971550" lvl="1" indent="-514350">
              <a:buFont typeface="+mj-lt"/>
              <a:buAutoNum type="arabicPeriod"/>
            </a:pPr>
            <a:r>
              <a:rPr lang="en-US" dirty="0"/>
              <a:t>Highlight the candidate (your) strengths/ potential benefit to the company</a:t>
            </a:r>
          </a:p>
          <a:p>
            <a:pPr marL="971550" lvl="1" indent="-514350">
              <a:buFont typeface="+mj-lt"/>
              <a:buAutoNum type="arabicPeriod"/>
            </a:pPr>
            <a:r>
              <a:rPr lang="en-US" dirty="0" smtClean="0"/>
              <a:t>Show some of the personality that cannot be shown in a resume. This personality may be the key to earning the interview</a:t>
            </a:r>
            <a:endParaRPr lang="en-US" dirty="0"/>
          </a:p>
        </p:txBody>
      </p:sp>
    </p:spTree>
    <p:extLst>
      <p:ext uri="{BB962C8B-B14F-4D97-AF65-F5344CB8AC3E}">
        <p14:creationId xmlns:p14="http://schemas.microsoft.com/office/powerpoint/2010/main" val="2789347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7 Content Principles for </a:t>
            </a:r>
            <a:r>
              <a:rPr lang="en-US" dirty="0" smtClean="0"/>
              <a:t>Tone in Applications</a:t>
            </a:r>
            <a:endParaRPr lang="en-US" dirty="0"/>
          </a:p>
        </p:txBody>
      </p:sp>
      <p:sp>
        <p:nvSpPr>
          <p:cNvPr id="3" name="Content Placeholder 2"/>
          <p:cNvSpPr>
            <a:spLocks noGrp="1"/>
          </p:cNvSpPr>
          <p:nvPr>
            <p:ph idx="1"/>
          </p:nvPr>
        </p:nvSpPr>
        <p:spPr>
          <a:xfrm>
            <a:off x="457200" y="1600201"/>
            <a:ext cx="8229600" cy="5105400"/>
          </a:xfrm>
        </p:spPr>
        <p:txBody>
          <a:bodyPr>
            <a:normAutofit fontScale="77500" lnSpcReduction="20000"/>
          </a:bodyPr>
          <a:lstStyle/>
          <a:p>
            <a:pPr marL="633222" indent="-514350">
              <a:buFont typeface="+mj-lt"/>
              <a:buAutoNum type="arabicPeriod"/>
            </a:pPr>
            <a:r>
              <a:rPr lang="en-US" dirty="0"/>
              <a:t>Be </a:t>
            </a:r>
            <a:r>
              <a:rPr lang="en-US" dirty="0" smtClean="0"/>
              <a:t>mostly formal</a:t>
            </a:r>
            <a:r>
              <a:rPr lang="en-US" dirty="0"/>
              <a:t>, even for jobs that have a “fun” </a:t>
            </a:r>
            <a:r>
              <a:rPr lang="en-US" dirty="0" smtClean="0"/>
              <a:t>look;</a:t>
            </a:r>
            <a:endParaRPr lang="en-US" dirty="0"/>
          </a:p>
          <a:p>
            <a:pPr marL="633222" indent="-514350">
              <a:buFont typeface="+mj-lt"/>
              <a:buAutoNum type="arabicPeriod"/>
            </a:pPr>
            <a:r>
              <a:rPr lang="en-US" dirty="0"/>
              <a:t>Avoid being “wordy” with too much jargon and long sentences. You do not know who is on the committee, so be careful to be clear above all else;</a:t>
            </a:r>
          </a:p>
          <a:p>
            <a:pPr marL="633222" indent="-514350">
              <a:buFont typeface="+mj-lt"/>
              <a:buAutoNum type="arabicPeriod"/>
            </a:pPr>
            <a:r>
              <a:rPr lang="en-US" dirty="0"/>
              <a:t>Do not say anything negative about a past employer or educational institution;</a:t>
            </a:r>
          </a:p>
          <a:p>
            <a:pPr marL="633222" indent="-514350">
              <a:buFont typeface="+mj-lt"/>
              <a:buAutoNum type="arabicPeriod"/>
            </a:pPr>
            <a:r>
              <a:rPr lang="en-US" dirty="0"/>
              <a:t>Do not refer to qualifications you do not meet or your own weaknesses;</a:t>
            </a:r>
          </a:p>
          <a:p>
            <a:pPr marL="633222" indent="-514350">
              <a:buFont typeface="+mj-lt"/>
              <a:buAutoNum type="arabicPeriod"/>
            </a:pPr>
            <a:r>
              <a:rPr lang="en-US" dirty="0"/>
              <a:t>Make sure to get permission before “name dropping” if you know an insider;</a:t>
            </a:r>
          </a:p>
          <a:p>
            <a:pPr marL="633222" indent="-514350">
              <a:buFont typeface="+mj-lt"/>
              <a:buAutoNum type="arabicPeriod"/>
            </a:pPr>
            <a:r>
              <a:rPr lang="en-US" dirty="0"/>
              <a:t>Do not oversell the applicability of unrelated experience, but do emphasize </a:t>
            </a:r>
            <a:r>
              <a:rPr lang="en-US" b="1" dirty="0"/>
              <a:t>transferable skills </a:t>
            </a:r>
            <a:r>
              <a:rPr lang="en-US" dirty="0"/>
              <a:t>(definition ahead)</a:t>
            </a:r>
            <a:endParaRPr lang="en-US" b="1" dirty="0"/>
          </a:p>
          <a:p>
            <a:pPr marL="633222" indent="-514350">
              <a:buFont typeface="+mj-lt"/>
              <a:buAutoNum type="arabicPeriod"/>
            </a:pPr>
            <a:r>
              <a:rPr lang="en-US" dirty="0"/>
              <a:t>Be enthusiastic, but not to a point of sounding too dramatic or earnest. Ask a friend to make sure you do not come on too strong.</a:t>
            </a:r>
          </a:p>
          <a:p>
            <a:pPr marL="633222" indent="-514350">
              <a:buFont typeface="+mj-lt"/>
              <a:buAutoNum type="arabicPeriod"/>
            </a:pPr>
            <a:endParaRPr lang="en-US" dirty="0"/>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005724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Key Skill: Using </a:t>
            </a:r>
            <a:r>
              <a:rPr lang="en-CA" dirty="0"/>
              <a:t>the Job Ad</a:t>
            </a:r>
          </a:p>
        </p:txBody>
      </p:sp>
    </p:spTree>
    <p:extLst>
      <p:ext uri="{BB962C8B-B14F-4D97-AF65-F5344CB8AC3E}">
        <p14:creationId xmlns:p14="http://schemas.microsoft.com/office/powerpoint/2010/main" val="1742946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How to Find Keywords in </a:t>
            </a:r>
            <a:r>
              <a:rPr lang="en-CA" dirty="0" smtClean="0"/>
              <a:t>Ads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In the agenda, I’ve presented you with a PDF of a “Business Analyst” job ad. While this </a:t>
            </a:r>
            <a:r>
              <a:rPr lang="en-CA" dirty="0" smtClean="0"/>
              <a:t>may or may </a:t>
            </a:r>
            <a:r>
              <a:rPr lang="en-CA" dirty="0" smtClean="0"/>
              <a:t>not be </a:t>
            </a:r>
            <a:r>
              <a:rPr lang="en-CA" dirty="0" smtClean="0"/>
              <a:t>a field of interest to you, </a:t>
            </a:r>
            <a:r>
              <a:rPr lang="en-CA" dirty="0" smtClean="0"/>
              <a:t>this is a fairly generic job that, I think, gives a good sense of how to read a job ad!</a:t>
            </a:r>
          </a:p>
          <a:p>
            <a:pPr marL="118872" indent="0">
              <a:buNone/>
            </a:pPr>
            <a:endParaRPr lang="en-CA" dirty="0" smtClean="0"/>
          </a:p>
          <a:p>
            <a:r>
              <a:rPr lang="en-CA" sz="2500" dirty="0" smtClean="0"/>
              <a:t>Check out the link, and then come back to this presentation! </a:t>
            </a:r>
          </a:p>
          <a:p>
            <a:endParaRPr lang="en-CA" sz="2500" dirty="0"/>
          </a:p>
          <a:p>
            <a:r>
              <a:rPr lang="en-CA" sz="2500" dirty="0" smtClean="0"/>
              <a:t>Did you check out the link? Go! What are you waiting for?</a:t>
            </a:r>
            <a:endParaRPr lang="en-CA" sz="2500" dirty="0"/>
          </a:p>
          <a:p>
            <a:endParaRPr lang="en-CA" sz="2500" dirty="0" smtClean="0"/>
          </a:p>
          <a:p>
            <a:r>
              <a:rPr lang="en-CA" sz="2500" dirty="0" smtClean="0"/>
              <a:t>Have you done it yet? GO!!!!</a:t>
            </a:r>
            <a:endParaRPr lang="en-CA" sz="2500" dirty="0"/>
          </a:p>
        </p:txBody>
      </p:sp>
    </p:spTree>
    <p:extLst>
      <p:ext uri="{BB962C8B-B14F-4D97-AF65-F5344CB8AC3E}">
        <p14:creationId xmlns:p14="http://schemas.microsoft.com/office/powerpoint/2010/main" val="2658152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Assessing the Job</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Every business has a “culture”; that is, it has its own unique environment wherein certain skills, personalities, or ideals are valued, whereas others are not.</a:t>
            </a:r>
          </a:p>
          <a:p>
            <a:r>
              <a:rPr lang="en-CA" dirty="0" smtClean="0"/>
              <a:t>This is why you can’t just “copy/paste” job applications. If you apply for a job with a “one-size-fits-all” application, then your application stands out as hastily or, worse, lazily put together. You have to tailor your application to fit the needs, interests, and personality of the employer. </a:t>
            </a:r>
          </a:p>
          <a:p>
            <a:r>
              <a:rPr lang="en-CA" b="1" dirty="0" smtClean="0"/>
              <a:t>Takeaway</a:t>
            </a:r>
            <a:r>
              <a:rPr lang="en-CA" b="1" dirty="0"/>
              <a:t>:</a:t>
            </a:r>
            <a:r>
              <a:rPr lang="en-CA" b="1" dirty="0" smtClean="0"/>
              <a:t> </a:t>
            </a:r>
            <a:r>
              <a:rPr lang="en-CA" b="1" dirty="0"/>
              <a:t>e</a:t>
            </a:r>
            <a:r>
              <a:rPr lang="en-CA" b="1" dirty="0" smtClean="0"/>
              <a:t>mphasize </a:t>
            </a:r>
            <a:r>
              <a:rPr lang="en-CA" b="1" dirty="0"/>
              <a:t>“cultural fit” in the cover </a:t>
            </a:r>
            <a:r>
              <a:rPr lang="en-CA" b="1" dirty="0" smtClean="0"/>
              <a:t>letter. Show as much understanding of their culture as you can, and then demonstrate how easily you fit into that environment. </a:t>
            </a:r>
            <a:r>
              <a:rPr lang="en-CA" b="1" dirty="0"/>
              <a:t>Refer to </a:t>
            </a:r>
            <a:r>
              <a:rPr lang="en-CA" b="1" dirty="0" smtClean="0"/>
              <a:t>as many specifics as you can.</a:t>
            </a:r>
            <a:endParaRPr lang="en-CA" b="1" dirty="0"/>
          </a:p>
        </p:txBody>
      </p:sp>
    </p:spTree>
    <p:extLst>
      <p:ext uri="{BB962C8B-B14F-4D97-AF65-F5344CB8AC3E}">
        <p14:creationId xmlns:p14="http://schemas.microsoft.com/office/powerpoint/2010/main" val="2087136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Tailoring the Application: Language</a:t>
            </a:r>
            <a:endParaRPr lang="en-CA" dirty="0"/>
          </a:p>
        </p:txBody>
      </p:sp>
      <p:sp>
        <p:nvSpPr>
          <p:cNvPr id="3" name="Content Placeholder 2"/>
          <p:cNvSpPr>
            <a:spLocks noGrp="1"/>
          </p:cNvSpPr>
          <p:nvPr>
            <p:ph idx="1"/>
          </p:nvPr>
        </p:nvSpPr>
        <p:spPr/>
        <p:txBody>
          <a:bodyPr>
            <a:normAutofit fontScale="70000" lnSpcReduction="20000"/>
          </a:bodyPr>
          <a:lstStyle/>
          <a:p>
            <a:r>
              <a:rPr lang="en-CA" dirty="0" smtClean="0"/>
              <a:t>One of the easiest things you can do to show your grasp of the employer’s culture is to </a:t>
            </a:r>
            <a:r>
              <a:rPr lang="en-CA" i="1" dirty="0" smtClean="0"/>
              <a:t>use their language</a:t>
            </a:r>
            <a:r>
              <a:rPr lang="en-CA" dirty="0" smtClean="0"/>
              <a:t>.</a:t>
            </a:r>
          </a:p>
          <a:p>
            <a:r>
              <a:rPr lang="en-CA" b="1" dirty="0" smtClean="0"/>
              <a:t>What are some key ideas / words / phrases used in the ad I provided?</a:t>
            </a:r>
          </a:p>
          <a:p>
            <a:pPr lvl="1"/>
            <a:r>
              <a:rPr lang="en-CA" dirty="0" smtClean="0"/>
              <a:t>“Energetic”</a:t>
            </a:r>
          </a:p>
          <a:p>
            <a:pPr lvl="1"/>
            <a:r>
              <a:rPr lang="en-CA" dirty="0" smtClean="0"/>
              <a:t>“Dedicated”</a:t>
            </a:r>
          </a:p>
          <a:p>
            <a:pPr lvl="1"/>
            <a:r>
              <a:rPr lang="en-CA" dirty="0" smtClean="0"/>
              <a:t>“Innovative”</a:t>
            </a:r>
          </a:p>
          <a:p>
            <a:pPr lvl="1"/>
            <a:r>
              <a:rPr lang="en-CA" dirty="0" smtClean="0"/>
              <a:t>“International”</a:t>
            </a:r>
          </a:p>
          <a:p>
            <a:pPr lvl="1"/>
            <a:r>
              <a:rPr lang="en-CA" dirty="0" smtClean="0"/>
              <a:t>“plain English”</a:t>
            </a:r>
          </a:p>
          <a:p>
            <a:pPr lvl="1"/>
            <a:r>
              <a:rPr lang="en-CA" dirty="0" smtClean="0"/>
              <a:t>“KPI”</a:t>
            </a:r>
          </a:p>
          <a:p>
            <a:pPr lvl="1"/>
            <a:r>
              <a:rPr lang="en-CA" dirty="0" smtClean="0"/>
              <a:t>Risk analysis</a:t>
            </a:r>
          </a:p>
          <a:p>
            <a:pPr lvl="1"/>
            <a:r>
              <a:rPr lang="en-CA" dirty="0" smtClean="0"/>
              <a:t>Independent (“self-motivated”) &amp; team-oriented (“team player”)</a:t>
            </a:r>
          </a:p>
          <a:p>
            <a:pPr lvl="1"/>
            <a:r>
              <a:rPr lang="en-CA" i="1" dirty="0"/>
              <a:t>e</a:t>
            </a:r>
            <a:r>
              <a:rPr lang="en-CA" i="1" dirty="0" smtClean="0"/>
              <a:t>t cetera</a:t>
            </a:r>
            <a:endParaRPr lang="en-CA" i="1" dirty="0"/>
          </a:p>
        </p:txBody>
      </p:sp>
    </p:spTree>
    <p:extLst>
      <p:ext uri="{BB962C8B-B14F-4D97-AF65-F5344CB8AC3E}">
        <p14:creationId xmlns:p14="http://schemas.microsoft.com/office/powerpoint/2010/main" val="2648448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Tailoring the Application: Language</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So, now, when you write your job app, you need to incorporate this language into your application.</a:t>
            </a:r>
          </a:p>
          <a:p>
            <a:r>
              <a:rPr lang="en-CA" b="1" dirty="0" smtClean="0"/>
              <a:t>Let’s use an example of a good sentence based on these two tidbits from the job ad: </a:t>
            </a:r>
          </a:p>
          <a:p>
            <a:pPr lvl="1"/>
            <a:r>
              <a:rPr lang="en-CA" dirty="0" smtClean="0"/>
              <a:t>Good technical language knowledge</a:t>
            </a:r>
          </a:p>
          <a:p>
            <a:pPr lvl="1"/>
            <a:r>
              <a:rPr lang="en-CA" dirty="0" smtClean="0"/>
              <a:t>“International”</a:t>
            </a:r>
          </a:p>
          <a:p>
            <a:pPr lvl="1"/>
            <a:r>
              <a:rPr lang="en-CA" dirty="0" smtClean="0"/>
              <a:t>“plain English”</a:t>
            </a:r>
          </a:p>
          <a:p>
            <a:r>
              <a:rPr lang="en-CA" dirty="0" smtClean="0"/>
              <a:t>So here’s what you can do:</a:t>
            </a:r>
          </a:p>
          <a:p>
            <a:pPr lvl="1"/>
            <a:r>
              <a:rPr lang="en-CA" dirty="0" smtClean="0"/>
              <a:t>“While I have extensive experience in technical languages native to mobile, web, and office software, I also take pride in clear and concise writing. Because I aim always for the simplest and clearest expression of complex ideas, I have had exceptional success working not just with local partners, but also with international partners and stakeholders.”</a:t>
            </a:r>
          </a:p>
        </p:txBody>
      </p:sp>
    </p:spTree>
    <p:extLst>
      <p:ext uri="{BB962C8B-B14F-4D97-AF65-F5344CB8AC3E}">
        <p14:creationId xmlns:p14="http://schemas.microsoft.com/office/powerpoint/2010/main" val="2567155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Tailoring the Application: Language</a:t>
            </a:r>
            <a:endParaRPr lang="en-CA" dirty="0"/>
          </a:p>
        </p:txBody>
      </p:sp>
      <p:sp>
        <p:nvSpPr>
          <p:cNvPr id="3" name="Content Placeholder 2"/>
          <p:cNvSpPr>
            <a:spLocks noGrp="1"/>
          </p:cNvSpPr>
          <p:nvPr>
            <p:ph idx="1"/>
          </p:nvPr>
        </p:nvSpPr>
        <p:spPr>
          <a:xfrm>
            <a:off x="0" y="1408177"/>
            <a:ext cx="9144000" cy="5449824"/>
          </a:xfrm>
        </p:spPr>
        <p:txBody>
          <a:bodyPr>
            <a:normAutofit fontScale="92500" lnSpcReduction="10000"/>
          </a:bodyPr>
          <a:lstStyle/>
          <a:p>
            <a:pPr marL="164592" indent="0">
              <a:buNone/>
            </a:pPr>
            <a:r>
              <a:rPr lang="en-CA" sz="1700" dirty="0" smtClean="0"/>
              <a:t>“While I have extensive experience in technical languages native to mobile, web, and office software, I also take pride in clear and concise writing. Because I aim always for the simplest and clearest expression of complex ideas, I have had exceptional success working not just with local partners, but also with international partners and stakeholders.”</a:t>
            </a:r>
          </a:p>
          <a:p>
            <a:pPr lvl="1"/>
            <a:r>
              <a:rPr lang="en-CA" sz="2400" dirty="0" smtClean="0"/>
              <a:t>What do you notice here? There’s a lot crammed in. You sound</a:t>
            </a:r>
            <a:r>
              <a:rPr lang="mr-IN" sz="2400" dirty="0" smtClean="0"/>
              <a:t>…</a:t>
            </a:r>
            <a:r>
              <a:rPr lang="en-CA" sz="2400" dirty="0" smtClean="0"/>
              <a:t> </a:t>
            </a:r>
          </a:p>
          <a:p>
            <a:pPr lvl="2"/>
            <a:r>
              <a:rPr lang="en-CA" sz="2200" dirty="0" smtClean="0"/>
              <a:t>socially competent</a:t>
            </a:r>
            <a:endParaRPr lang="en-CA" sz="2200" dirty="0"/>
          </a:p>
          <a:p>
            <a:pPr lvl="2"/>
            <a:r>
              <a:rPr lang="en-CA" sz="2200" dirty="0" smtClean="0"/>
              <a:t>skilled both technically &amp; personally</a:t>
            </a:r>
            <a:endParaRPr lang="en-CA" sz="2200" dirty="0"/>
          </a:p>
          <a:p>
            <a:pPr lvl="2"/>
            <a:r>
              <a:rPr lang="en-CA" sz="2200" dirty="0" smtClean="0"/>
              <a:t>capable of writing well for wide audiences</a:t>
            </a:r>
          </a:p>
          <a:p>
            <a:pPr lvl="2"/>
            <a:r>
              <a:rPr lang="en-CA" sz="2200" dirty="0" smtClean="0"/>
              <a:t>capable of large-scale projects that require independent work</a:t>
            </a:r>
          </a:p>
          <a:p>
            <a:pPr lvl="2"/>
            <a:r>
              <a:rPr lang="en-CA" sz="2200" dirty="0" smtClean="0"/>
              <a:t>competent and experienced when it comes to teamwork. </a:t>
            </a:r>
          </a:p>
          <a:p>
            <a:pPr lvl="1"/>
            <a:r>
              <a:rPr lang="en-CA" sz="2400" dirty="0" smtClean="0"/>
              <a:t>It’s a pretty good line, eh? Here’s why it works: it speaks directly, clearly, and </a:t>
            </a:r>
            <a:r>
              <a:rPr lang="en-CA" sz="2400" b="1" dirty="0" smtClean="0"/>
              <a:t>confidently</a:t>
            </a:r>
            <a:r>
              <a:rPr lang="en-CA" sz="2400" dirty="0" smtClean="0"/>
              <a:t> to the needs of the would-be employer. Every single line in your application needs to achieve that same sense of ability, authority, and talent. No time or space is wasted. </a:t>
            </a:r>
          </a:p>
          <a:p>
            <a:pPr lvl="1"/>
            <a:r>
              <a:rPr lang="en-CA" sz="2400" dirty="0" smtClean="0"/>
              <a:t>You can take the line and modify it in your own application, if you want! But understand its core purpose, not just its words, when you do.</a:t>
            </a:r>
          </a:p>
        </p:txBody>
      </p:sp>
    </p:spTree>
    <p:extLst>
      <p:ext uri="{BB962C8B-B14F-4D97-AF65-F5344CB8AC3E}">
        <p14:creationId xmlns:p14="http://schemas.microsoft.com/office/powerpoint/2010/main" val="2084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Strategies</a:t>
            </a:r>
            <a:endParaRPr lang="en-CA" dirty="0"/>
          </a:p>
        </p:txBody>
      </p:sp>
      <p:sp>
        <p:nvSpPr>
          <p:cNvPr id="3" name="Content Placeholder 2"/>
          <p:cNvSpPr>
            <a:spLocks noGrp="1"/>
          </p:cNvSpPr>
          <p:nvPr>
            <p:ph idx="1"/>
          </p:nvPr>
        </p:nvSpPr>
        <p:spPr/>
        <p:txBody>
          <a:bodyPr>
            <a:normAutofit fontScale="77500" lnSpcReduction="20000"/>
          </a:bodyPr>
          <a:lstStyle/>
          <a:p>
            <a:r>
              <a:rPr lang="en-CA" dirty="0" smtClean="0"/>
              <a:t>You can find a lot about companies just by </a:t>
            </a:r>
            <a:r>
              <a:rPr lang="en-CA" dirty="0" err="1" smtClean="0"/>
              <a:t>Googling</a:t>
            </a:r>
            <a:r>
              <a:rPr lang="en-CA" dirty="0" smtClean="0"/>
              <a:t> them. </a:t>
            </a:r>
          </a:p>
          <a:p>
            <a:r>
              <a:rPr lang="en-CA" dirty="0" smtClean="0"/>
              <a:t>Want to know one of the hardest questions I was asked when I interviewed for my job at Fanshawe? </a:t>
            </a:r>
            <a:endParaRPr lang="en-CA" b="1" dirty="0"/>
          </a:p>
          <a:p>
            <a:pPr lvl="1"/>
            <a:r>
              <a:rPr lang="en-CA" b="1" dirty="0" smtClean="0"/>
              <a:t>“What is our mission statement?”</a:t>
            </a:r>
          </a:p>
          <a:p>
            <a:r>
              <a:rPr lang="en-CA" dirty="0" smtClean="0"/>
              <a:t>This was kind of a “trick” question, because they didn’t </a:t>
            </a:r>
            <a:r>
              <a:rPr lang="en-CA" i="1" dirty="0" smtClean="0"/>
              <a:t>tell me</a:t>
            </a:r>
            <a:r>
              <a:rPr lang="en-CA" dirty="0" smtClean="0"/>
              <a:t> the vision statement. They asked that question to see if I had taken any time to learn about Fanshawe’s environment; thankfully, I </a:t>
            </a:r>
            <a:r>
              <a:rPr lang="en-CA" i="1" dirty="0" smtClean="0"/>
              <a:t>did </a:t>
            </a:r>
            <a:r>
              <a:rPr lang="en-CA" dirty="0" smtClean="0"/>
              <a:t>read the mission statement, and so I answered this question confidently by incorporating Fanshawe’s language into my own statements. This was, I am sure, one of the key things that landed me this wonderful job! </a:t>
            </a:r>
          </a:p>
          <a:p>
            <a:pPr lvl="1"/>
            <a:r>
              <a:rPr lang="en-CA" dirty="0" smtClean="0"/>
              <a:t>But imagine how badly the interview would have ended if they asked me this very specific question, and I had no answer?</a:t>
            </a:r>
            <a:endParaRPr lang="en-CA" dirty="0"/>
          </a:p>
        </p:txBody>
      </p:sp>
    </p:spTree>
    <p:extLst>
      <p:ext uri="{BB962C8B-B14F-4D97-AF65-F5344CB8AC3E}">
        <p14:creationId xmlns:p14="http://schemas.microsoft.com/office/powerpoint/2010/main" val="397392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Main Point</a:t>
            </a:r>
            <a:endParaRPr lang="en-CA" dirty="0"/>
          </a:p>
        </p:txBody>
      </p:sp>
      <p:sp>
        <p:nvSpPr>
          <p:cNvPr id="3" name="Content Placeholder 2"/>
          <p:cNvSpPr>
            <a:spLocks noGrp="1"/>
          </p:cNvSpPr>
          <p:nvPr>
            <p:ph idx="1"/>
          </p:nvPr>
        </p:nvSpPr>
        <p:spPr>
          <a:xfrm>
            <a:off x="457200" y="1775191"/>
            <a:ext cx="8229600" cy="5082809"/>
          </a:xfrm>
        </p:spPr>
        <p:txBody>
          <a:bodyPr>
            <a:normAutofit fontScale="70000" lnSpcReduction="20000"/>
          </a:bodyPr>
          <a:lstStyle/>
          <a:p>
            <a:r>
              <a:rPr lang="en-CA" dirty="0" smtClean="0"/>
              <a:t>Tailor. Tailor. Tailor. Mention relevant experience, skills, abilities. Tell them what they need to hear, not </a:t>
            </a:r>
            <a:r>
              <a:rPr lang="en-CA" i="1" dirty="0" smtClean="0"/>
              <a:t>just </a:t>
            </a:r>
            <a:r>
              <a:rPr lang="en-CA" dirty="0" smtClean="0"/>
              <a:t>what you want to say.</a:t>
            </a:r>
          </a:p>
          <a:p>
            <a:r>
              <a:rPr lang="en-CA" b="1" dirty="0" smtClean="0"/>
              <a:t>Never copy/paste</a:t>
            </a:r>
            <a:r>
              <a:rPr lang="en-CA" dirty="0" smtClean="0"/>
              <a:t>. It is way easier than you might realize to tell when someone has copy/pasted a letter. In fact, when I’ve worked on job committees, I’ve thrown out anywhere from 40-70% of applicants based strictly on the fact that they copy/pasted! </a:t>
            </a:r>
          </a:p>
          <a:p>
            <a:r>
              <a:rPr lang="en-CA" dirty="0" smtClean="0"/>
              <a:t>How did I know they were copy/pasted?</a:t>
            </a:r>
          </a:p>
          <a:p>
            <a:pPr lvl="1"/>
            <a:r>
              <a:rPr lang="en-CA" dirty="0" smtClean="0"/>
              <a:t>Identical language from “templates” different applicants found on the internet</a:t>
            </a:r>
          </a:p>
          <a:p>
            <a:pPr lvl="1"/>
            <a:r>
              <a:rPr lang="en-CA" dirty="0" smtClean="0"/>
              <a:t>Old company names or old dates left in old letters</a:t>
            </a:r>
          </a:p>
          <a:p>
            <a:pPr lvl="1"/>
            <a:r>
              <a:rPr lang="en-CA" dirty="0" smtClean="0"/>
              <a:t>Very generalized statements that felt disconnected from the job being offered</a:t>
            </a:r>
          </a:p>
          <a:p>
            <a:pPr lvl="1"/>
            <a:r>
              <a:rPr lang="en-CA" dirty="0" smtClean="0"/>
              <a:t>Lots of off-topic content that felt more like a life story than it did an application to this one specific job </a:t>
            </a:r>
          </a:p>
          <a:p>
            <a:pPr lvl="1"/>
            <a:r>
              <a:rPr lang="en-CA" dirty="0" smtClean="0"/>
              <a:t>Almost no specific mention of things having to do with the job for which this person is applying</a:t>
            </a:r>
          </a:p>
          <a:p>
            <a:pPr lvl="1"/>
            <a:endParaRPr lang="en-CA" dirty="0"/>
          </a:p>
        </p:txBody>
      </p:sp>
    </p:spTree>
    <p:extLst>
      <p:ext uri="{BB962C8B-B14F-4D97-AF65-F5344CB8AC3E}">
        <p14:creationId xmlns:p14="http://schemas.microsoft.com/office/powerpoint/2010/main" val="2338386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Main Point</a:t>
            </a:r>
            <a:endParaRPr lang="en-CA" dirty="0"/>
          </a:p>
        </p:txBody>
      </p:sp>
      <p:sp>
        <p:nvSpPr>
          <p:cNvPr id="3" name="Content Placeholder 2"/>
          <p:cNvSpPr>
            <a:spLocks noGrp="1"/>
          </p:cNvSpPr>
          <p:nvPr>
            <p:ph idx="1"/>
          </p:nvPr>
        </p:nvSpPr>
        <p:spPr>
          <a:xfrm>
            <a:off x="457200" y="1775191"/>
            <a:ext cx="8229600" cy="5082809"/>
          </a:xfrm>
        </p:spPr>
        <p:txBody>
          <a:bodyPr>
            <a:normAutofit fontScale="85000" lnSpcReduction="20000"/>
          </a:bodyPr>
          <a:lstStyle/>
          <a:p>
            <a:r>
              <a:rPr lang="en-CA" b="1" dirty="0" smtClean="0"/>
              <a:t>Tailor. Tailor. Tailor. </a:t>
            </a:r>
          </a:p>
          <a:p>
            <a:r>
              <a:rPr lang="en-CA" dirty="0" smtClean="0"/>
              <a:t>Mention relevant experience, skills, abilities. Find ways to combine your own knowledge of your work &amp; field with the language, ideals, and goals of the company to which you’re applying. The more you sound like them or fit with them, the more easily they can imagine you there in the office working alongside them.</a:t>
            </a:r>
          </a:p>
          <a:p>
            <a:r>
              <a:rPr lang="en-CA" dirty="0" smtClean="0"/>
              <a:t>And that is the secret to good job applications: if they can imagine you there just by reviewing your application or by interviewing you, then you have a very good shot at the job. The only way to make them imagine you in the role is to make yourself </a:t>
            </a:r>
            <a:r>
              <a:rPr lang="en-CA" i="1" dirty="0" smtClean="0"/>
              <a:t>a fit</a:t>
            </a:r>
            <a:r>
              <a:rPr lang="en-CA" dirty="0" smtClean="0"/>
              <a:t> with the role, and not just someone looking for </a:t>
            </a:r>
            <a:r>
              <a:rPr lang="en-CA" i="1" dirty="0" smtClean="0"/>
              <a:t>any </a:t>
            </a:r>
            <a:r>
              <a:rPr lang="en-CA" dirty="0" smtClean="0"/>
              <a:t>job. You want </a:t>
            </a:r>
            <a:r>
              <a:rPr lang="en-CA" i="1" dirty="0" smtClean="0"/>
              <a:t>this</a:t>
            </a:r>
            <a:r>
              <a:rPr lang="en-CA" dirty="0" smtClean="0"/>
              <a:t> job. Show them that.</a:t>
            </a:r>
            <a:endParaRPr lang="en-CA" dirty="0"/>
          </a:p>
        </p:txBody>
      </p:sp>
    </p:spTree>
    <p:extLst>
      <p:ext uri="{BB962C8B-B14F-4D97-AF65-F5344CB8AC3E}">
        <p14:creationId xmlns:p14="http://schemas.microsoft.com/office/powerpoint/2010/main" val="3719142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Last Note: Picking and Choosing</a:t>
            </a:r>
          </a:p>
        </p:txBody>
      </p:sp>
      <p:sp>
        <p:nvSpPr>
          <p:cNvPr id="3" name="Content Placeholder 2"/>
          <p:cNvSpPr>
            <a:spLocks noGrp="1"/>
          </p:cNvSpPr>
          <p:nvPr>
            <p:ph idx="1"/>
          </p:nvPr>
        </p:nvSpPr>
        <p:spPr/>
        <p:txBody>
          <a:bodyPr>
            <a:normAutofit fontScale="92500" lnSpcReduction="20000"/>
          </a:bodyPr>
          <a:lstStyle/>
          <a:p>
            <a:r>
              <a:rPr lang="en-CA" dirty="0"/>
              <a:t>You only have so much space to write, and so you have to choose what to emphasize in the limited space you have</a:t>
            </a:r>
          </a:p>
          <a:p>
            <a:r>
              <a:rPr lang="en-CA" dirty="0"/>
              <a:t>Have a balance of </a:t>
            </a:r>
            <a:r>
              <a:rPr lang="en-CA" b="1" dirty="0"/>
              <a:t>hard skills </a:t>
            </a:r>
            <a:r>
              <a:rPr lang="en-CA" dirty="0"/>
              <a:t>(skills specific to your field) and </a:t>
            </a:r>
            <a:r>
              <a:rPr lang="en-CA" b="1" dirty="0"/>
              <a:t>soft skills </a:t>
            </a:r>
            <a:r>
              <a:rPr lang="en-CA" dirty="0"/>
              <a:t>(broader skills that can be used anywhere, like interpersonal skills) </a:t>
            </a:r>
            <a:endParaRPr lang="en-CA" dirty="0" smtClean="0"/>
          </a:p>
          <a:p>
            <a:r>
              <a:rPr lang="en-CA" dirty="0" smtClean="0"/>
              <a:t>Be </a:t>
            </a:r>
            <a:r>
              <a:rPr lang="en-CA" dirty="0"/>
              <a:t>honest about what makes you special – if you are really hard working and collaborative, but not actually that creative, then push the skills you really have. This is a written expression of who you are (the reader only has this document to know all of you). </a:t>
            </a:r>
          </a:p>
        </p:txBody>
      </p:sp>
    </p:spTree>
    <p:extLst>
      <p:ext uri="{BB962C8B-B14F-4D97-AF65-F5344CB8AC3E}">
        <p14:creationId xmlns:p14="http://schemas.microsoft.com/office/powerpoint/2010/main" val="3233272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0">
              <a:schemeClr val="accent2">
                <a:lumMod val="40000"/>
                <a:lumOff val="60000"/>
              </a:schemeClr>
            </a:gs>
            <a:gs pos="100000">
              <a:schemeClr val="accent5">
                <a:lumMod val="40000"/>
                <a:lumOff val="60000"/>
              </a:schemeClr>
            </a:gs>
          </a:gsLst>
          <a:lin ang="0" scaled="1"/>
          <a:tileRect/>
        </a:gra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16</a:t>
            </a:fld>
            <a:endParaRPr lang="en-US" sz="1400">
              <a:solidFill>
                <a:srgbClr val="676A55"/>
              </a:solidFill>
            </a:endParaRPr>
          </a:p>
        </p:txBody>
      </p:sp>
      <p:sp>
        <p:nvSpPr>
          <p:cNvPr id="4100" name="Rectangle 2"/>
          <p:cNvSpPr>
            <a:spLocks noGrp="1" noChangeArrowheads="1"/>
          </p:cNvSpPr>
          <p:nvPr>
            <p:ph type="title"/>
          </p:nvPr>
        </p:nvSpPr>
        <p:spPr>
          <a:xfrm>
            <a:off x="198803" y="-203081"/>
            <a:ext cx="8741833" cy="1143000"/>
          </a:xfrm>
          <a:noFill/>
        </p:spPr>
        <p:txBody>
          <a:bodyPr/>
          <a:lstStyle/>
          <a:p>
            <a:pPr algn="ctr"/>
            <a:r>
              <a:rPr lang="en-US" sz="2800" b="1" dirty="0" smtClean="0">
                <a:latin typeface="Times New Roman" charset="0"/>
              </a:rPr>
              <a:t>Why does good writing matter?</a:t>
            </a:r>
            <a:endParaRPr lang="en-US" sz="2800" b="1" dirty="0">
              <a:latin typeface="Times New Roman" charset="0"/>
              <a:cs typeface="Times New Roman" charset="0"/>
            </a:endParaRPr>
          </a:p>
        </p:txBody>
      </p:sp>
      <p:sp>
        <p:nvSpPr>
          <p:cNvPr id="2" name="Rectangle 1"/>
          <p:cNvSpPr/>
          <p:nvPr/>
        </p:nvSpPr>
        <p:spPr>
          <a:xfrm rot="21186969">
            <a:off x="-19955" y="1396552"/>
            <a:ext cx="9274281" cy="4139593"/>
          </a:xfrm>
          <a:prstGeom prst="rect">
            <a:avLst/>
          </a:prstGeom>
          <a:noFill/>
        </p:spPr>
        <p:txBody>
          <a:bodyPr wrap="square" lIns="91438" tIns="45719" rIns="91438" bIns="45719">
            <a:spAutoFit/>
          </a:bodyPr>
          <a:lstStyle/>
          <a:p>
            <a:pPr algn="ctr" defTabSz="914400"/>
            <a:endParaRPr lang="en-CA" sz="54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endParaRPr>
          </a:p>
          <a:p>
            <a:pPr algn="ctr" defTabSz="914400"/>
            <a:r>
              <a:rPr lang="en-CA" sz="54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rPr>
              <a:t>Resumes and Cover Letters </a:t>
            </a:r>
            <a:r>
              <a:rPr lang="en-CA" sz="29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rPr>
              <a:t>are the way into a job, and if you can’t communicate your skills professionally and effectively, then doors will close </a:t>
            </a:r>
          </a:p>
          <a:p>
            <a:pPr algn="ctr" defTabSz="914400"/>
            <a:endParaRPr lang="en-CA" sz="10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endParaRPr>
          </a:p>
          <a:p>
            <a:pPr algn="ctr" defTabSz="914400"/>
            <a:r>
              <a:rPr lang="en-CA" sz="29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rPr>
              <a:t>Remember: the #1 sought-after skill is clear, grammatical, effective communication in writing.</a:t>
            </a:r>
          </a:p>
        </p:txBody>
      </p:sp>
    </p:spTree>
    <p:extLst>
      <p:ext uri="{BB962C8B-B14F-4D97-AF65-F5344CB8AC3E}">
        <p14:creationId xmlns:p14="http://schemas.microsoft.com/office/powerpoint/2010/main" val="254544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p:cTn id="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0">
              <a:schemeClr val="accent2">
                <a:lumMod val="40000"/>
                <a:lumOff val="60000"/>
              </a:schemeClr>
            </a:gs>
            <a:gs pos="100000">
              <a:schemeClr val="accent5">
                <a:lumMod val="40000"/>
                <a:lumOff val="60000"/>
              </a:schemeClr>
            </a:gs>
          </a:gsLst>
          <a:lin ang="0" scaled="1"/>
          <a:tileRect/>
        </a:gra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17</a:t>
            </a:fld>
            <a:endParaRPr lang="en-US" sz="1400">
              <a:solidFill>
                <a:srgbClr val="676A55"/>
              </a:solidFill>
            </a:endParaRPr>
          </a:p>
        </p:txBody>
      </p:sp>
      <p:sp>
        <p:nvSpPr>
          <p:cNvPr id="4100" name="Rectangle 2"/>
          <p:cNvSpPr>
            <a:spLocks noGrp="1" noChangeArrowheads="1"/>
          </p:cNvSpPr>
          <p:nvPr>
            <p:ph type="title"/>
          </p:nvPr>
        </p:nvSpPr>
        <p:spPr>
          <a:xfrm>
            <a:off x="198803" y="-203081"/>
            <a:ext cx="8741833" cy="1143000"/>
          </a:xfrm>
          <a:noFill/>
        </p:spPr>
        <p:txBody>
          <a:bodyPr/>
          <a:lstStyle/>
          <a:p>
            <a:pPr algn="ctr"/>
            <a:r>
              <a:rPr lang="en-US" sz="2800" b="1" dirty="0" smtClean="0">
                <a:latin typeface="Times New Roman" charset="0"/>
              </a:rPr>
              <a:t>So</a:t>
            </a:r>
            <a:r>
              <a:rPr lang="mr-IN" sz="2800" b="1" dirty="0" smtClean="0">
                <a:latin typeface="Times New Roman" charset="0"/>
              </a:rPr>
              <a:t>…</a:t>
            </a:r>
            <a:endParaRPr lang="en-US" sz="2800" b="1" dirty="0">
              <a:latin typeface="Times New Roman" charset="0"/>
              <a:cs typeface="Times New Roman" charset="0"/>
            </a:endParaRPr>
          </a:p>
        </p:txBody>
      </p:sp>
      <p:sp>
        <p:nvSpPr>
          <p:cNvPr id="2" name="Rectangle 1"/>
          <p:cNvSpPr/>
          <p:nvPr/>
        </p:nvSpPr>
        <p:spPr>
          <a:xfrm rot="21186969">
            <a:off x="-19955" y="1758190"/>
            <a:ext cx="9274281" cy="3416318"/>
          </a:xfrm>
          <a:prstGeom prst="rect">
            <a:avLst/>
          </a:prstGeom>
          <a:noFill/>
        </p:spPr>
        <p:txBody>
          <a:bodyPr wrap="square" lIns="91438" tIns="45719" rIns="91438" bIns="45719">
            <a:spAutoFit/>
          </a:bodyPr>
          <a:lstStyle/>
          <a:p>
            <a:pPr algn="ctr" defTabSz="914400"/>
            <a:endParaRPr lang="en-CA" sz="54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endParaRPr>
          </a:p>
          <a:p>
            <a:pPr algn="ctr" defTabSz="914400"/>
            <a:r>
              <a:rPr lang="en-CA" sz="5400" b="1" kern="0" dirty="0" smtClean="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rPr>
              <a:t>How do you do it?</a:t>
            </a:r>
          </a:p>
          <a:p>
            <a:pPr algn="ctr" defTabSz="914400"/>
            <a:r>
              <a:rPr lang="en-CA" sz="5400" b="1" kern="0" dirty="0" smtClean="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rPr>
              <a:t>What makes a strong </a:t>
            </a:r>
          </a:p>
          <a:p>
            <a:pPr algn="ctr" defTabSz="914400"/>
            <a:r>
              <a:rPr lang="en-CA" sz="5400" b="1" kern="0" dirty="0" smtClean="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rPr>
              <a:t>cover letter?</a:t>
            </a:r>
            <a:endParaRPr lang="en-CA" sz="2900" b="1" kern="0" dirty="0">
              <a:ln w="12700">
                <a:solidFill>
                  <a:srgbClr val="CCCCCC">
                    <a:satMod val="155000"/>
                  </a:srgbClr>
                </a:solidFill>
                <a:prstDash val="solid"/>
              </a:ln>
              <a:solidFill>
                <a:srgbClr val="000000">
                  <a:lumMod val="95000"/>
                  <a:lumOff val="5000"/>
                </a:srgbClr>
              </a:solidFill>
              <a:effectLst>
                <a:outerShdw blurRad="41275" dist="20320" dir="1800000" algn="tl" rotWithShape="0">
                  <a:srgbClr val="000000">
                    <a:alpha val="40000"/>
                  </a:srgbClr>
                </a:outerShdw>
              </a:effectLst>
              <a:latin typeface="Arial"/>
              <a:ea typeface="Arial"/>
              <a:cs typeface="Arial"/>
              <a:sym typeface="Arial"/>
            </a:endParaRPr>
          </a:p>
        </p:txBody>
      </p:sp>
    </p:spTree>
    <p:extLst>
      <p:ext uri="{BB962C8B-B14F-4D97-AF65-F5344CB8AC3E}">
        <p14:creationId xmlns:p14="http://schemas.microsoft.com/office/powerpoint/2010/main" val="52008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Strong Cover Letter</a:t>
            </a:r>
            <a:endParaRPr lang="en-US" dirty="0"/>
          </a:p>
        </p:txBody>
      </p:sp>
      <p:sp>
        <p:nvSpPr>
          <p:cNvPr id="3" name="TextBox 2"/>
          <p:cNvSpPr txBox="1"/>
          <p:nvPr/>
        </p:nvSpPr>
        <p:spPr>
          <a:xfrm>
            <a:off x="323529" y="1484821"/>
            <a:ext cx="8280920" cy="5816976"/>
          </a:xfrm>
          <a:prstGeom prst="rect">
            <a:avLst/>
          </a:prstGeom>
          <a:noFill/>
        </p:spPr>
        <p:txBody>
          <a:bodyPr wrap="square" lIns="91438" tIns="45719" rIns="91438" bIns="45719" rtlCol="0">
            <a:spAutoFit/>
          </a:bodyPr>
          <a:lstStyle/>
          <a:p>
            <a:pPr marL="457189" indent="-457189" defTabSz="457189">
              <a:buFontTx/>
              <a:buAutoNum type="arabicParenBoth"/>
            </a:pPr>
            <a:r>
              <a:rPr lang="en-US" sz="2800" dirty="0">
                <a:solidFill>
                  <a:prstClr val="white"/>
                </a:solidFill>
                <a:latin typeface="Rockwell"/>
                <a:ea typeface="Arial"/>
                <a:cs typeface="Arial"/>
                <a:sym typeface="Arial"/>
              </a:rPr>
              <a:t>In your first paragraph, make it impossible for them not to hire you</a:t>
            </a:r>
            <a:r>
              <a:rPr lang="en-US" sz="2800" dirty="0" smtClean="0">
                <a:solidFill>
                  <a:prstClr val="white"/>
                </a:solidFill>
                <a:latin typeface="Rockwell"/>
                <a:ea typeface="Arial"/>
                <a:cs typeface="Arial"/>
                <a:sym typeface="Arial"/>
              </a:rPr>
              <a:t>. This was the advice someone gave me once, and it really resonated with me. We </a:t>
            </a:r>
            <a:r>
              <a:rPr lang="en-US" sz="2800" i="1" dirty="0" smtClean="0">
                <a:solidFill>
                  <a:prstClr val="white"/>
                </a:solidFill>
                <a:latin typeface="Rockwell"/>
                <a:ea typeface="Arial"/>
                <a:cs typeface="Arial"/>
                <a:sym typeface="Arial"/>
              </a:rPr>
              <a:t>all always </a:t>
            </a:r>
            <a:r>
              <a:rPr lang="en-US" sz="2800" dirty="0" smtClean="0">
                <a:solidFill>
                  <a:prstClr val="white"/>
                </a:solidFill>
                <a:latin typeface="Rockwell"/>
                <a:ea typeface="Arial"/>
                <a:cs typeface="Arial"/>
                <a:sym typeface="Arial"/>
              </a:rPr>
              <a:t>try to be that candidate unconsciously, of course! But the more conscious you are about that phrase, the more confidently and impressively you will write.</a:t>
            </a:r>
          </a:p>
          <a:p>
            <a:pPr marL="457189" indent="-457189" defTabSz="457189">
              <a:buFontTx/>
              <a:buAutoNum type="arabicParenBoth"/>
            </a:pPr>
            <a:endParaRPr lang="en-US" sz="2800" dirty="0">
              <a:solidFill>
                <a:prstClr val="white"/>
              </a:solidFill>
              <a:latin typeface="Rockwell"/>
              <a:ea typeface="Arial"/>
              <a:cs typeface="Arial"/>
              <a:sym typeface="Arial"/>
            </a:endParaRPr>
          </a:p>
          <a:p>
            <a:pPr defTabSz="457189"/>
            <a:r>
              <a:rPr lang="en-US" sz="2800" dirty="0" smtClean="0">
                <a:solidFill>
                  <a:prstClr val="white"/>
                </a:solidFill>
                <a:latin typeface="Rockwell"/>
                <a:ea typeface="Arial"/>
                <a:cs typeface="Arial"/>
                <a:sym typeface="Arial"/>
              </a:rPr>
              <a:t>So write your first paragraph with that phrase in mind: “I am going to make it impossible for them to not hire me.”</a:t>
            </a:r>
            <a:endParaRPr lang="en-US" sz="28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157800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Strong Cover Letter</a:t>
            </a:r>
            <a:endParaRPr lang="en-US" dirty="0"/>
          </a:p>
        </p:txBody>
      </p:sp>
      <p:sp>
        <p:nvSpPr>
          <p:cNvPr id="3" name="TextBox 2"/>
          <p:cNvSpPr txBox="1"/>
          <p:nvPr/>
        </p:nvSpPr>
        <p:spPr>
          <a:xfrm>
            <a:off x="323529" y="1484821"/>
            <a:ext cx="8280920" cy="6201696"/>
          </a:xfrm>
          <a:prstGeom prst="rect">
            <a:avLst/>
          </a:prstGeom>
          <a:noFill/>
        </p:spPr>
        <p:txBody>
          <a:bodyPr wrap="square" lIns="91438" tIns="45719" rIns="91438" bIns="45719" rtlCol="0">
            <a:spAutoFit/>
          </a:bodyPr>
          <a:lstStyle/>
          <a:p>
            <a:pPr marL="457189" indent="-457189" defTabSz="457189">
              <a:buFontTx/>
              <a:buAutoNum type="arabicParenBoth"/>
            </a:pPr>
            <a:r>
              <a:rPr lang="en-US" sz="2800" dirty="0">
                <a:solidFill>
                  <a:prstClr val="white"/>
                </a:solidFill>
                <a:latin typeface="Rockwell"/>
                <a:ea typeface="Arial"/>
                <a:cs typeface="Arial"/>
                <a:sym typeface="Arial"/>
              </a:rPr>
              <a:t> </a:t>
            </a:r>
            <a:r>
              <a:rPr lang="en-US" sz="2800" b="1" dirty="0" smtClean="0">
                <a:solidFill>
                  <a:prstClr val="white"/>
                </a:solidFill>
                <a:latin typeface="Rockwell"/>
                <a:ea typeface="Arial"/>
                <a:cs typeface="Arial"/>
                <a:sym typeface="Arial"/>
              </a:rPr>
              <a:t>How do you make it impossible for them to not hire you?</a:t>
            </a:r>
            <a:endParaRPr lang="en-US" sz="2800" b="1" dirty="0">
              <a:solidFill>
                <a:prstClr val="white"/>
              </a:solidFill>
              <a:latin typeface="Rockwell"/>
              <a:ea typeface="Arial"/>
              <a:cs typeface="Arial"/>
              <a:sym typeface="Arial"/>
            </a:endParaRPr>
          </a:p>
          <a:p>
            <a:pPr marL="800080" lvl="1" indent="-342892" defTabSz="457189">
              <a:buFont typeface="Arial"/>
              <a:buChar char="•"/>
            </a:pPr>
            <a:r>
              <a:rPr lang="en-US" sz="2800" dirty="0">
                <a:solidFill>
                  <a:srgbClr val="FFFF00"/>
                </a:solidFill>
                <a:ea typeface="Arial"/>
                <a:cs typeface="Arial"/>
                <a:sym typeface="Arial"/>
              </a:rPr>
              <a:t>Sell</a:t>
            </a:r>
            <a:r>
              <a:rPr lang="en-US" sz="2800" dirty="0">
                <a:solidFill>
                  <a:prstClr val="white"/>
                </a:solidFill>
                <a:ea typeface="Arial"/>
                <a:cs typeface="Arial"/>
                <a:sym typeface="Arial"/>
              </a:rPr>
              <a:t> yourself, </a:t>
            </a:r>
            <a:r>
              <a:rPr lang="en-US" sz="2800" dirty="0" smtClean="0">
                <a:solidFill>
                  <a:prstClr val="white"/>
                </a:solidFill>
                <a:ea typeface="Arial"/>
                <a:cs typeface="Arial"/>
                <a:sym typeface="Arial"/>
              </a:rPr>
              <a:t>humbly. This is a terrifically hard balancing act. You have to be both confident </a:t>
            </a:r>
            <a:r>
              <a:rPr lang="en-US" sz="2800" i="1" dirty="0" smtClean="0">
                <a:solidFill>
                  <a:prstClr val="white"/>
                </a:solidFill>
                <a:ea typeface="Arial"/>
                <a:cs typeface="Arial"/>
                <a:sym typeface="Arial"/>
              </a:rPr>
              <a:t>and</a:t>
            </a:r>
            <a:r>
              <a:rPr lang="en-US" sz="2800" dirty="0" smtClean="0">
                <a:solidFill>
                  <a:prstClr val="white"/>
                </a:solidFill>
                <a:ea typeface="Arial"/>
                <a:cs typeface="Arial"/>
                <a:sym typeface="Arial"/>
              </a:rPr>
              <a:t> somewhat deferential or modest. In other words, you have to be arrogant enough to know your worth, but not so arrogant that you’re unlikeable. </a:t>
            </a:r>
            <a:endParaRPr lang="en-US" sz="2800" dirty="0">
              <a:solidFill>
                <a:prstClr val="white"/>
              </a:solidFill>
              <a:ea typeface="Arial"/>
              <a:cs typeface="Arial"/>
              <a:sym typeface="Arial"/>
            </a:endParaRPr>
          </a:p>
          <a:p>
            <a:pPr marL="800080" lvl="1" indent="-342892" defTabSz="457189">
              <a:buFont typeface="Arial"/>
              <a:buChar char="•"/>
            </a:pPr>
            <a:r>
              <a:rPr lang="en-US" sz="2800" dirty="0" smtClean="0">
                <a:solidFill>
                  <a:srgbClr val="FFFF00"/>
                </a:solidFill>
                <a:latin typeface="Rockwell"/>
                <a:ea typeface="Arial"/>
                <a:cs typeface="Arial"/>
                <a:sym typeface="Arial"/>
              </a:rPr>
              <a:t>Fit</a:t>
            </a:r>
            <a:r>
              <a:rPr lang="en-US" sz="2800" dirty="0" smtClean="0">
                <a:solidFill>
                  <a:prstClr val="white"/>
                </a:solidFill>
                <a:latin typeface="Rockwell"/>
                <a:ea typeface="Arial"/>
                <a:cs typeface="Arial"/>
                <a:sym typeface="Arial"/>
              </a:rPr>
              <a:t> </a:t>
            </a:r>
            <a:r>
              <a:rPr lang="en-US" sz="2800" dirty="0">
                <a:solidFill>
                  <a:prstClr val="white"/>
                </a:solidFill>
                <a:latin typeface="Rockwell"/>
                <a:ea typeface="Arial"/>
                <a:cs typeface="Arial"/>
                <a:sym typeface="Arial"/>
              </a:rPr>
              <a:t>the profile</a:t>
            </a:r>
          </a:p>
          <a:p>
            <a:pPr marL="800080" lvl="1" indent="-342892" defTabSz="457189">
              <a:buFont typeface="Arial"/>
              <a:buChar char="•"/>
            </a:pPr>
            <a:r>
              <a:rPr lang="en-US" sz="2800" dirty="0" smtClean="0">
                <a:solidFill>
                  <a:prstClr val="white"/>
                </a:solidFill>
                <a:latin typeface="Rockwell"/>
                <a:ea typeface="Arial"/>
                <a:cs typeface="Arial"/>
                <a:sym typeface="Arial"/>
              </a:rPr>
              <a:t>“</a:t>
            </a:r>
            <a:r>
              <a:rPr lang="en-US" sz="2800" dirty="0">
                <a:solidFill>
                  <a:prstClr val="white"/>
                </a:solidFill>
                <a:latin typeface="Rockwell"/>
                <a:ea typeface="Arial"/>
                <a:cs typeface="Arial"/>
                <a:sym typeface="Arial"/>
              </a:rPr>
              <a:t>Fit” often means more than anything else: someone who fits in with the job, the department, and the organization as a whole</a:t>
            </a:r>
          </a:p>
          <a:p>
            <a:pPr defTabSz="457189"/>
            <a:endParaRPr lang="en-US" sz="25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217422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Strong Cover Letter</a:t>
            </a:r>
            <a:endParaRPr lang="en-US" dirty="0"/>
          </a:p>
        </p:txBody>
      </p:sp>
      <p:sp>
        <p:nvSpPr>
          <p:cNvPr id="3" name="TextBox 2"/>
          <p:cNvSpPr txBox="1"/>
          <p:nvPr/>
        </p:nvSpPr>
        <p:spPr>
          <a:xfrm>
            <a:off x="323529" y="1484821"/>
            <a:ext cx="8280920" cy="6124752"/>
          </a:xfrm>
          <a:prstGeom prst="rect">
            <a:avLst/>
          </a:prstGeom>
          <a:noFill/>
        </p:spPr>
        <p:txBody>
          <a:bodyPr wrap="square" lIns="91438" tIns="45719" rIns="91438" bIns="45719" rtlCol="0">
            <a:spAutoFit/>
          </a:bodyPr>
          <a:lstStyle/>
          <a:p>
            <a:pPr marL="457189" indent="-457189" defTabSz="457189">
              <a:buFontTx/>
              <a:buAutoNum type="arabicParenBoth"/>
            </a:pPr>
            <a:r>
              <a:rPr lang="en-US" sz="2800" dirty="0">
                <a:solidFill>
                  <a:prstClr val="white"/>
                </a:solidFill>
                <a:latin typeface="Rockwell"/>
                <a:ea typeface="Arial"/>
                <a:cs typeface="Arial"/>
                <a:sym typeface="Arial"/>
              </a:rPr>
              <a:t> </a:t>
            </a:r>
            <a:r>
              <a:rPr lang="en-US" sz="2800" b="1" dirty="0" smtClean="0">
                <a:solidFill>
                  <a:prstClr val="white"/>
                </a:solidFill>
                <a:latin typeface="Rockwell"/>
                <a:ea typeface="Arial"/>
                <a:cs typeface="Arial"/>
                <a:sym typeface="Arial"/>
              </a:rPr>
              <a:t>How do you make it impossible for them to not hire you?</a:t>
            </a:r>
            <a:endParaRPr lang="en-US" sz="2800" b="1" dirty="0">
              <a:solidFill>
                <a:prstClr val="white"/>
              </a:solidFill>
              <a:latin typeface="Rockwell"/>
              <a:ea typeface="Arial"/>
              <a:cs typeface="Arial"/>
              <a:sym typeface="Arial"/>
            </a:endParaRPr>
          </a:p>
          <a:p>
            <a:pPr marL="457188" lvl="1" defTabSz="457189"/>
            <a:r>
              <a:rPr lang="en-US" sz="2500" dirty="0" smtClean="0">
                <a:solidFill>
                  <a:srgbClr val="FFFF00"/>
                </a:solidFill>
                <a:ea typeface="Arial"/>
                <a:cs typeface="Arial"/>
                <a:sym typeface="Arial"/>
              </a:rPr>
              <a:t>Arrogance is tricky. Think of someone like Gordon Ramsay: he is immensely arrogant, rude, aggressive, even mean. But why do people watch him, read him, and listen to him? Because they trust his ability, and they even respect his authority.  </a:t>
            </a:r>
            <a:r>
              <a:rPr lang="en-US" sz="2500" dirty="0" smtClean="0">
                <a:solidFill>
                  <a:srgbClr val="FFFF00"/>
                </a:solidFill>
                <a:latin typeface="Rockwell"/>
                <a:ea typeface="Arial"/>
                <a:cs typeface="Arial"/>
                <a:sym typeface="Arial"/>
              </a:rPr>
              <a:t>Did you know that, before Ramsay was famous, he quit as head chef at a famous English restaurant? And when he did, the entire restaurant staff </a:t>
            </a:r>
            <a:r>
              <a:rPr lang="en-US" sz="2500" i="1" dirty="0" smtClean="0">
                <a:solidFill>
                  <a:srgbClr val="FFFF00"/>
                </a:solidFill>
                <a:latin typeface="Rockwell"/>
                <a:ea typeface="Arial"/>
                <a:cs typeface="Arial"/>
                <a:sym typeface="Arial"/>
              </a:rPr>
              <a:t>quit with him, to follow him to his next place of work. </a:t>
            </a:r>
            <a:r>
              <a:rPr lang="en-US" sz="2500" dirty="0" smtClean="0">
                <a:solidFill>
                  <a:srgbClr val="FFFF00"/>
                </a:solidFill>
                <a:latin typeface="Rockwell"/>
                <a:ea typeface="Arial"/>
                <a:cs typeface="Arial"/>
                <a:sym typeface="Arial"/>
              </a:rPr>
              <a:t>People loved working with him, even though he was (probably excessively) confident in his worth.</a:t>
            </a:r>
            <a:endParaRPr lang="en-US" sz="2500" dirty="0">
              <a:solidFill>
                <a:prstClr val="white"/>
              </a:solidFill>
              <a:latin typeface="Rockwell"/>
              <a:ea typeface="Arial"/>
              <a:cs typeface="Arial"/>
              <a:sym typeface="Arial"/>
            </a:endParaRPr>
          </a:p>
          <a:p>
            <a:pPr defTabSz="457189"/>
            <a:endParaRPr lang="en-US" sz="25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336386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Strong Cover Letter</a:t>
            </a:r>
            <a:endParaRPr lang="en-US" dirty="0"/>
          </a:p>
        </p:txBody>
      </p:sp>
      <p:sp>
        <p:nvSpPr>
          <p:cNvPr id="3" name="TextBox 2"/>
          <p:cNvSpPr txBox="1"/>
          <p:nvPr/>
        </p:nvSpPr>
        <p:spPr>
          <a:xfrm>
            <a:off x="323529" y="1484821"/>
            <a:ext cx="8280920" cy="4585869"/>
          </a:xfrm>
          <a:prstGeom prst="rect">
            <a:avLst/>
          </a:prstGeom>
          <a:noFill/>
        </p:spPr>
        <p:txBody>
          <a:bodyPr wrap="square" lIns="91438" tIns="45719" rIns="91438" bIns="45719" rtlCol="0">
            <a:spAutoFit/>
          </a:bodyPr>
          <a:lstStyle/>
          <a:p>
            <a:pPr marL="457189" indent="-457189" defTabSz="457189">
              <a:buFontTx/>
              <a:buAutoNum type="arabicParenBoth"/>
            </a:pPr>
            <a:r>
              <a:rPr lang="en-US" sz="2800" dirty="0">
                <a:solidFill>
                  <a:prstClr val="white"/>
                </a:solidFill>
                <a:latin typeface="Rockwell"/>
                <a:ea typeface="Arial"/>
                <a:cs typeface="Arial"/>
                <a:sym typeface="Arial"/>
              </a:rPr>
              <a:t> </a:t>
            </a:r>
            <a:r>
              <a:rPr lang="en-US" sz="2800" b="1" dirty="0" smtClean="0">
                <a:solidFill>
                  <a:prstClr val="white"/>
                </a:solidFill>
                <a:latin typeface="Rockwell"/>
                <a:ea typeface="Arial"/>
                <a:cs typeface="Arial"/>
                <a:sym typeface="Arial"/>
              </a:rPr>
              <a:t>How do you make it impossible for them to not hire you?</a:t>
            </a:r>
            <a:endParaRPr lang="en-US" sz="2800" b="1" dirty="0">
              <a:solidFill>
                <a:prstClr val="white"/>
              </a:solidFill>
              <a:latin typeface="Rockwell"/>
              <a:ea typeface="Arial"/>
              <a:cs typeface="Arial"/>
              <a:sym typeface="Arial"/>
            </a:endParaRPr>
          </a:p>
          <a:p>
            <a:pPr marL="457188" lvl="1" defTabSz="457189"/>
            <a:r>
              <a:rPr lang="en-US" sz="2500" dirty="0" smtClean="0">
                <a:solidFill>
                  <a:srgbClr val="FFFF00"/>
                </a:solidFill>
                <a:ea typeface="Arial"/>
                <a:cs typeface="Arial"/>
                <a:sym typeface="Arial"/>
              </a:rPr>
              <a:t>NOW: DON’T BE LIKE GORDON RAMSAY. I’m not suggesting you yell and swear. I’m just pointing out that sometimes a lot of confidence </a:t>
            </a:r>
            <a:r>
              <a:rPr lang="en-US" sz="2500" i="1" dirty="0" smtClean="0">
                <a:solidFill>
                  <a:srgbClr val="FFFF00"/>
                </a:solidFill>
                <a:ea typeface="Arial"/>
                <a:cs typeface="Arial"/>
                <a:sym typeface="Arial"/>
              </a:rPr>
              <a:t>can </a:t>
            </a:r>
            <a:r>
              <a:rPr lang="en-US" sz="2500" dirty="0" smtClean="0">
                <a:solidFill>
                  <a:srgbClr val="FFFF00"/>
                </a:solidFill>
                <a:ea typeface="Arial"/>
                <a:cs typeface="Arial"/>
                <a:sym typeface="Arial"/>
              </a:rPr>
              <a:t>make someone inspire those around them. You can do that to a much more modest degree in your cover letter </a:t>
            </a:r>
            <a:r>
              <a:rPr lang="mr-IN" sz="2500" dirty="0" smtClean="0">
                <a:solidFill>
                  <a:srgbClr val="FFFF00"/>
                </a:solidFill>
                <a:ea typeface="Arial"/>
                <a:cs typeface="Arial"/>
                <a:sym typeface="Arial"/>
              </a:rPr>
              <a:t>…</a:t>
            </a:r>
            <a:r>
              <a:rPr lang="en-CA" sz="2500" dirty="0" smtClean="0">
                <a:solidFill>
                  <a:srgbClr val="FFFF00"/>
                </a:solidFill>
                <a:ea typeface="Arial"/>
                <a:cs typeface="Arial"/>
                <a:sym typeface="Arial"/>
              </a:rPr>
              <a:t>. You just need to show them what you can do and believe you can do it.</a:t>
            </a:r>
            <a:endParaRPr lang="en-US" sz="2500" dirty="0">
              <a:solidFill>
                <a:prstClr val="white"/>
              </a:solidFill>
              <a:latin typeface="Rockwell"/>
              <a:ea typeface="Arial"/>
              <a:cs typeface="Arial"/>
              <a:sym typeface="Arial"/>
            </a:endParaRPr>
          </a:p>
          <a:p>
            <a:pPr defTabSz="457189"/>
            <a:endParaRPr lang="en-US" sz="25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210542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Paragraph One: </a:t>
            </a:r>
            <a:br>
              <a:rPr lang="en-US" dirty="0" smtClean="0"/>
            </a:br>
            <a:r>
              <a:rPr lang="en-US" dirty="0" smtClean="0"/>
              <a:t>Be Short and Sweet</a:t>
            </a:r>
            <a:endParaRPr lang="en-US" dirty="0"/>
          </a:p>
        </p:txBody>
      </p:sp>
      <p:sp>
        <p:nvSpPr>
          <p:cNvPr id="3" name="TextBox 2"/>
          <p:cNvSpPr txBox="1"/>
          <p:nvPr/>
        </p:nvSpPr>
        <p:spPr>
          <a:xfrm>
            <a:off x="323529" y="1484784"/>
            <a:ext cx="8280920" cy="5893920"/>
          </a:xfrm>
          <a:prstGeom prst="rect">
            <a:avLst/>
          </a:prstGeom>
          <a:noFill/>
        </p:spPr>
        <p:txBody>
          <a:bodyPr wrap="square" lIns="91438" tIns="45719" rIns="91438" bIns="45719" rtlCol="0">
            <a:spAutoFit/>
          </a:bodyPr>
          <a:lstStyle/>
          <a:p>
            <a:pPr marL="457189" indent="-457189" defTabSz="457189">
              <a:buFontTx/>
              <a:buAutoNum type="arabicParenBoth"/>
            </a:pPr>
            <a:endParaRPr lang="en-US" sz="500" b="1" dirty="0">
              <a:solidFill>
                <a:prstClr val="white"/>
              </a:solidFill>
              <a:latin typeface="Rockwell"/>
              <a:ea typeface="Arial"/>
              <a:cs typeface="Arial"/>
              <a:sym typeface="Arial"/>
            </a:endParaRPr>
          </a:p>
          <a:p>
            <a:pPr marL="800080" lvl="1" indent="-342892" defTabSz="457189">
              <a:buFont typeface="Arial"/>
              <a:buChar char="•"/>
            </a:pPr>
            <a:r>
              <a:rPr lang="en-US" sz="2800" b="1" dirty="0">
                <a:solidFill>
                  <a:prstClr val="white"/>
                </a:solidFill>
                <a:latin typeface="Rockwell"/>
                <a:ea typeface="Arial"/>
                <a:cs typeface="Arial"/>
                <a:sym typeface="Arial"/>
              </a:rPr>
              <a:t>Highlight your </a:t>
            </a:r>
            <a:r>
              <a:rPr lang="en-US" sz="2800" b="1" dirty="0" smtClean="0">
                <a:solidFill>
                  <a:prstClr val="white"/>
                </a:solidFill>
                <a:latin typeface="Rockwell"/>
                <a:ea typeface="Arial"/>
                <a:cs typeface="Arial"/>
                <a:sym typeface="Arial"/>
              </a:rPr>
              <a:t>experience</a:t>
            </a:r>
            <a:r>
              <a:rPr lang="en-US" sz="2800" dirty="0">
                <a:solidFill>
                  <a:prstClr val="white"/>
                </a:solidFill>
                <a:latin typeface="Rockwell"/>
                <a:ea typeface="Arial"/>
                <a:cs typeface="Arial"/>
                <a:sym typeface="Arial"/>
              </a:rPr>
              <a:t> </a:t>
            </a:r>
            <a:r>
              <a:rPr lang="en-US" sz="2800" dirty="0" smtClean="0">
                <a:solidFill>
                  <a:prstClr val="white"/>
                </a:solidFill>
                <a:latin typeface="Rockwell"/>
                <a:ea typeface="Arial"/>
                <a:cs typeface="Arial"/>
                <a:sym typeface="Arial"/>
              </a:rPr>
              <a:t>&amp; </a:t>
            </a:r>
            <a:r>
              <a:rPr lang="en-US" sz="2800" b="1" dirty="0" smtClean="0">
                <a:solidFill>
                  <a:prstClr val="white"/>
                </a:solidFill>
                <a:latin typeface="Rockwell"/>
                <a:ea typeface="Arial"/>
                <a:cs typeface="Arial"/>
                <a:sym typeface="Arial"/>
              </a:rPr>
              <a:t>use their </a:t>
            </a:r>
            <a:r>
              <a:rPr lang="en-US" sz="2800" b="1" dirty="0">
                <a:solidFill>
                  <a:prstClr val="white"/>
                </a:solidFill>
                <a:latin typeface="Rockwell"/>
                <a:ea typeface="Arial"/>
                <a:cs typeface="Arial"/>
                <a:sym typeface="Arial"/>
              </a:rPr>
              <a:t>needs and key words</a:t>
            </a:r>
          </a:p>
          <a:p>
            <a:pPr marL="914378" lvl="2" defTabSz="457189"/>
            <a:r>
              <a:rPr lang="en-US" sz="2800" b="1" dirty="0" smtClean="0">
                <a:solidFill>
                  <a:prstClr val="white"/>
                </a:solidFill>
                <a:latin typeface="Rockwell"/>
                <a:ea typeface="Arial"/>
                <a:cs typeface="Arial"/>
                <a:sym typeface="Arial"/>
              </a:rPr>
              <a:t>“</a:t>
            </a:r>
            <a:r>
              <a:rPr lang="en-US" altLang="ja-JP" sz="2800" b="1" dirty="0">
                <a:solidFill>
                  <a:srgbClr val="FFFF00"/>
                </a:solidFill>
                <a:ea typeface="Arial"/>
                <a:cs typeface="Arial"/>
                <a:sym typeface="Arial"/>
              </a:rPr>
              <a:t>As a Business Analyst with seven years of </a:t>
            </a:r>
            <a:r>
              <a:rPr lang="en-US" altLang="ja-JP" sz="2800" b="1" dirty="0" smtClean="0">
                <a:solidFill>
                  <a:srgbClr val="FFFF00"/>
                </a:solidFill>
                <a:ea typeface="Arial"/>
                <a:cs typeface="Arial"/>
                <a:sym typeface="Arial"/>
              </a:rPr>
              <a:t>experience, </a:t>
            </a:r>
            <a:r>
              <a:rPr lang="en-US" sz="2800" b="1" dirty="0" smtClean="0">
                <a:solidFill>
                  <a:prstClr val="white"/>
                </a:solidFill>
                <a:latin typeface="Rockwell"/>
                <a:ea typeface="Arial"/>
                <a:cs typeface="Arial"/>
                <a:sym typeface="Arial"/>
              </a:rPr>
              <a:t>I </a:t>
            </a:r>
            <a:r>
              <a:rPr lang="en-US" sz="2800" b="1" dirty="0">
                <a:solidFill>
                  <a:prstClr val="white"/>
                </a:solidFill>
                <a:latin typeface="Rockwell"/>
                <a:ea typeface="Arial"/>
                <a:cs typeface="Arial"/>
                <a:sym typeface="Arial"/>
              </a:rPr>
              <a:t>am writing to apply for your </a:t>
            </a:r>
            <a:r>
              <a:rPr lang="en-US" sz="2800" b="1" dirty="0" smtClean="0">
                <a:solidFill>
                  <a:prstClr val="white"/>
                </a:solidFill>
                <a:latin typeface="Rockwell"/>
                <a:ea typeface="Arial"/>
                <a:cs typeface="Arial"/>
                <a:sym typeface="Arial"/>
              </a:rPr>
              <a:t>advertised position (Job ID 31342). </a:t>
            </a:r>
            <a:r>
              <a:rPr lang="en-US" sz="2800" b="1" dirty="0">
                <a:solidFill>
                  <a:prstClr val="white"/>
                </a:solidFill>
                <a:latin typeface="Rockwell"/>
                <a:ea typeface="Arial"/>
                <a:cs typeface="Arial"/>
                <a:sym typeface="Arial"/>
              </a:rPr>
              <a:t>My work history consists of nearly a </a:t>
            </a:r>
            <a:r>
              <a:rPr lang="en-US" sz="2800" b="1" dirty="0">
                <a:solidFill>
                  <a:srgbClr val="FFFF00"/>
                </a:solidFill>
                <a:latin typeface="Rockwell"/>
                <a:ea typeface="Arial"/>
                <a:cs typeface="Arial"/>
                <a:sym typeface="Arial"/>
              </a:rPr>
              <a:t>decade </a:t>
            </a:r>
            <a:r>
              <a:rPr lang="en-US" sz="2800" b="1" dirty="0">
                <a:solidFill>
                  <a:prstClr val="white"/>
                </a:solidFill>
                <a:latin typeface="Rockwell"/>
                <a:ea typeface="Arial"/>
                <a:cs typeface="Arial"/>
                <a:sym typeface="Arial"/>
              </a:rPr>
              <a:t>of experience in </a:t>
            </a:r>
            <a:r>
              <a:rPr lang="en-US" sz="2800" b="1" dirty="0" smtClean="0">
                <a:solidFill>
                  <a:srgbClr val="FFFF00"/>
                </a:solidFill>
                <a:latin typeface="Rockwell"/>
                <a:ea typeface="Arial"/>
                <a:cs typeface="Arial"/>
                <a:sym typeface="Arial"/>
              </a:rPr>
              <a:t>design, risk analysis, innovative workplace solutions, </a:t>
            </a:r>
            <a:r>
              <a:rPr lang="en-US" sz="2800" b="1" dirty="0" smtClean="0">
                <a:solidFill>
                  <a:prstClr val="white"/>
                </a:solidFill>
                <a:latin typeface="Rockwell"/>
                <a:ea typeface="Arial"/>
                <a:cs typeface="Arial"/>
                <a:sym typeface="Arial"/>
              </a:rPr>
              <a:t>and numerous </a:t>
            </a:r>
            <a:r>
              <a:rPr lang="en-US" sz="2800" b="1" dirty="0" smtClean="0">
                <a:solidFill>
                  <a:srgbClr val="FFFF00"/>
                </a:solidFill>
                <a:latin typeface="Rockwell"/>
                <a:ea typeface="Arial"/>
                <a:cs typeface="Arial"/>
                <a:sym typeface="Arial"/>
              </a:rPr>
              <a:t>team </a:t>
            </a:r>
            <a:r>
              <a:rPr lang="en-US" sz="2800" b="1" dirty="0">
                <a:solidFill>
                  <a:srgbClr val="FFFF00"/>
                </a:solidFill>
                <a:latin typeface="Rockwell"/>
                <a:ea typeface="Arial"/>
                <a:cs typeface="Arial"/>
                <a:sym typeface="Arial"/>
              </a:rPr>
              <a:t>leadership positions</a:t>
            </a:r>
            <a:r>
              <a:rPr lang="en-US" sz="2800" b="1" dirty="0">
                <a:solidFill>
                  <a:prstClr val="white"/>
                </a:solidFill>
                <a:latin typeface="Rockwell"/>
                <a:ea typeface="Arial"/>
                <a:cs typeface="Arial"/>
                <a:sym typeface="Arial"/>
              </a:rPr>
              <a:t>.</a:t>
            </a:r>
            <a:r>
              <a:rPr lang="en-US" sz="2800" b="1" dirty="0" smtClean="0">
                <a:solidFill>
                  <a:prstClr val="white"/>
                </a:solidFill>
                <a:latin typeface="Rockwell"/>
                <a:ea typeface="Arial"/>
                <a:cs typeface="Arial"/>
                <a:sym typeface="Arial"/>
              </a:rPr>
              <a:t>” &lt;&lt;&lt; that’s just two sentences </a:t>
            </a:r>
            <a:r>
              <a:rPr lang="mr-IN" sz="2800" b="1" dirty="0" smtClean="0">
                <a:solidFill>
                  <a:prstClr val="white"/>
                </a:solidFill>
                <a:latin typeface="Rockwell"/>
                <a:ea typeface="Arial"/>
                <a:cs typeface="Arial"/>
                <a:sym typeface="Arial"/>
              </a:rPr>
              <a:t>…</a:t>
            </a:r>
            <a:r>
              <a:rPr lang="en-CA" sz="2800" b="1" dirty="0" smtClean="0">
                <a:solidFill>
                  <a:prstClr val="white"/>
                </a:solidFill>
                <a:latin typeface="Rockwell"/>
                <a:ea typeface="Arial"/>
                <a:cs typeface="Arial"/>
                <a:sym typeface="Arial"/>
              </a:rPr>
              <a:t> look how much was accomplished!</a:t>
            </a:r>
            <a:endParaRPr lang="en-US" sz="2800" b="1"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65846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323529" y="1"/>
            <a:ext cx="8280920" cy="7725188"/>
          </a:xfrm>
          <a:prstGeom prst="rect">
            <a:avLst/>
          </a:prstGeom>
          <a:noFill/>
        </p:spPr>
        <p:txBody>
          <a:bodyPr wrap="square" lIns="91438" tIns="45719" rIns="91438" bIns="45719" rtlCol="0">
            <a:spAutoFit/>
          </a:bodyPr>
          <a:lstStyle/>
          <a:p>
            <a:pPr defTabSz="457189"/>
            <a:r>
              <a:rPr lang="en-US" sz="2400" dirty="0" smtClean="0">
                <a:solidFill>
                  <a:prstClr val="white"/>
                </a:solidFill>
                <a:latin typeface="Rockwell"/>
                <a:ea typeface="Arial"/>
                <a:cs typeface="Arial"/>
                <a:sym typeface="Arial"/>
              </a:rPr>
              <a:t>Here was my first paragraph for my application to Fanshawe, and I’m highlighting in yellow the ways in which I tried to draw attention to things their job ad </a:t>
            </a:r>
            <a:r>
              <a:rPr lang="en-US" sz="2400" i="1" dirty="0" smtClean="0">
                <a:solidFill>
                  <a:prstClr val="white"/>
                </a:solidFill>
                <a:latin typeface="Rockwell"/>
                <a:ea typeface="Arial"/>
                <a:cs typeface="Arial"/>
                <a:sym typeface="Arial"/>
              </a:rPr>
              <a:t>stressed</a:t>
            </a:r>
            <a:r>
              <a:rPr lang="en-US" sz="2400" dirty="0" smtClean="0">
                <a:solidFill>
                  <a:prstClr val="white"/>
                </a:solidFill>
                <a:latin typeface="Rockwell"/>
                <a:ea typeface="Arial"/>
                <a:cs typeface="Arial"/>
                <a:sym typeface="Arial"/>
              </a:rPr>
              <a:t>, and so I stressed these things too:</a:t>
            </a:r>
          </a:p>
          <a:p>
            <a:pPr defTabSz="457189"/>
            <a:endParaRPr lang="en-US" sz="2400" dirty="0">
              <a:solidFill>
                <a:prstClr val="white"/>
              </a:solidFill>
              <a:latin typeface="Rockwell"/>
              <a:ea typeface="Arial"/>
              <a:cs typeface="Arial"/>
              <a:sym typeface="Arial"/>
            </a:endParaRPr>
          </a:p>
          <a:p>
            <a:pPr defTabSz="457189"/>
            <a:r>
              <a:rPr lang="en-US" sz="2400" i="1" dirty="0" smtClean="0">
                <a:solidFill>
                  <a:prstClr val="white"/>
                </a:solidFill>
                <a:latin typeface="Rockwell"/>
                <a:ea typeface="Arial"/>
                <a:cs typeface="Arial"/>
                <a:sym typeface="Arial"/>
              </a:rPr>
              <a:t>Dear Members of the SLLS Hiring Committee: </a:t>
            </a:r>
            <a:endParaRPr lang="en-US" sz="2400" i="1" dirty="0">
              <a:solidFill>
                <a:prstClr val="white"/>
              </a:solidFill>
              <a:latin typeface="Rockwell"/>
              <a:ea typeface="Arial"/>
              <a:cs typeface="Arial"/>
              <a:sym typeface="Arial"/>
            </a:endParaRPr>
          </a:p>
          <a:p>
            <a:pPr defTabSz="457189"/>
            <a:endParaRPr lang="en-US" sz="1100" i="1" dirty="0">
              <a:solidFill>
                <a:prstClr val="white"/>
              </a:solidFill>
              <a:latin typeface="Rockwell"/>
              <a:ea typeface="Arial"/>
              <a:cs typeface="Arial"/>
              <a:sym typeface="Arial"/>
            </a:endParaRPr>
          </a:p>
          <a:p>
            <a:pPr defTabSz="457189"/>
            <a:r>
              <a:rPr lang="en-US" sz="2400" i="1" dirty="0">
                <a:solidFill>
                  <a:prstClr val="white"/>
                </a:solidFill>
                <a:latin typeface="Rockwell"/>
                <a:ea typeface="Arial"/>
                <a:cs typeface="Arial"/>
                <a:sym typeface="Arial"/>
              </a:rPr>
              <a:t>I am applying to Fanshawe’s advertised position of Professor with expertise in English and Communications. I am </a:t>
            </a:r>
            <a:r>
              <a:rPr lang="en-US" sz="2400" b="1" i="1" dirty="0">
                <a:solidFill>
                  <a:srgbClr val="FFFF00"/>
                </a:solidFill>
                <a:latin typeface="Rockwell"/>
                <a:ea typeface="Arial"/>
                <a:cs typeface="Arial"/>
                <a:sym typeface="Arial"/>
              </a:rPr>
              <a:t>currently</a:t>
            </a:r>
            <a:r>
              <a:rPr lang="en-US" sz="2400" i="1" dirty="0">
                <a:solidFill>
                  <a:srgbClr val="FFFF00"/>
                </a:solidFill>
                <a:latin typeface="Rockwell"/>
                <a:ea typeface="Arial"/>
                <a:cs typeface="Arial"/>
                <a:sym typeface="Arial"/>
              </a:rPr>
              <a:t> </a:t>
            </a:r>
            <a:r>
              <a:rPr lang="en-US" sz="2400" i="1" dirty="0">
                <a:solidFill>
                  <a:prstClr val="white"/>
                </a:solidFill>
                <a:latin typeface="Rockwell"/>
                <a:ea typeface="Arial"/>
                <a:cs typeface="Arial"/>
                <a:sym typeface="Arial"/>
              </a:rPr>
              <a:t>an Assistant Professor of English at Concordia University and the Coordinator of the McGill Writing Centre. As an educator and administrator with more than </a:t>
            </a:r>
            <a:r>
              <a:rPr lang="en-US" sz="2400" b="1" i="1" dirty="0">
                <a:solidFill>
                  <a:srgbClr val="FFFF00"/>
                </a:solidFill>
                <a:latin typeface="Rockwell"/>
                <a:ea typeface="Arial"/>
                <a:cs typeface="Arial"/>
                <a:sym typeface="Arial"/>
              </a:rPr>
              <a:t>seven years of experience </a:t>
            </a:r>
            <a:r>
              <a:rPr lang="en-US" sz="2400" i="1" dirty="0">
                <a:solidFill>
                  <a:prstClr val="white"/>
                </a:solidFill>
                <a:latin typeface="Rockwell"/>
                <a:ea typeface="Arial"/>
                <a:cs typeface="Arial"/>
                <a:sym typeface="Arial"/>
              </a:rPr>
              <a:t>in postsecondary institutions, I am </a:t>
            </a:r>
            <a:r>
              <a:rPr lang="en-US" sz="2400" b="1" i="1" dirty="0">
                <a:solidFill>
                  <a:srgbClr val="FFFF00"/>
                </a:solidFill>
                <a:latin typeface="Rockwell"/>
                <a:ea typeface="Arial"/>
                <a:cs typeface="Arial"/>
                <a:sym typeface="Arial"/>
              </a:rPr>
              <a:t>working toward </a:t>
            </a:r>
            <a:r>
              <a:rPr lang="en-US" sz="2400" i="1" dirty="0">
                <a:solidFill>
                  <a:prstClr val="white"/>
                </a:solidFill>
                <a:latin typeface="Rockwell"/>
                <a:ea typeface="Arial"/>
                <a:cs typeface="Arial"/>
                <a:sym typeface="Arial"/>
              </a:rPr>
              <a:t>a permanent position in a </a:t>
            </a:r>
            <a:r>
              <a:rPr lang="en-US" sz="2400" b="1" i="1" dirty="0">
                <a:solidFill>
                  <a:srgbClr val="FFFF00"/>
                </a:solidFill>
                <a:latin typeface="Rockwell"/>
                <a:ea typeface="Arial"/>
                <a:cs typeface="Arial"/>
                <a:sym typeface="Arial"/>
              </a:rPr>
              <a:t>teaching-centred </a:t>
            </a:r>
            <a:r>
              <a:rPr lang="en-US" sz="2400" i="1" dirty="0">
                <a:solidFill>
                  <a:prstClr val="white"/>
                </a:solidFill>
                <a:latin typeface="Rockwell"/>
                <a:ea typeface="Arial"/>
                <a:cs typeface="Arial"/>
                <a:sym typeface="Arial"/>
              </a:rPr>
              <a:t>environment with opportunities for </a:t>
            </a:r>
            <a:r>
              <a:rPr lang="en-US" sz="2400" b="1" i="1" dirty="0">
                <a:solidFill>
                  <a:srgbClr val="FFFF00"/>
                </a:solidFill>
                <a:latin typeface="Rockwell"/>
                <a:ea typeface="Arial"/>
                <a:cs typeface="Arial"/>
                <a:sym typeface="Arial"/>
              </a:rPr>
              <a:t>course design and administrative </a:t>
            </a:r>
            <a:r>
              <a:rPr lang="en-US" sz="2400" i="1" dirty="0">
                <a:solidFill>
                  <a:prstClr val="white"/>
                </a:solidFill>
                <a:latin typeface="Rockwell"/>
                <a:ea typeface="Arial"/>
                <a:cs typeface="Arial"/>
                <a:sym typeface="Arial"/>
              </a:rPr>
              <a:t>work to foster the growth of current programs. </a:t>
            </a:r>
          </a:p>
          <a:p>
            <a:pPr defTabSz="457189"/>
            <a:endParaRPr lang="en-US" sz="2000" i="1" dirty="0">
              <a:solidFill>
                <a:prstClr val="white"/>
              </a:solidFill>
              <a:latin typeface="Rockwell"/>
              <a:ea typeface="Arial"/>
              <a:cs typeface="Arial"/>
              <a:sym typeface="Arial"/>
            </a:endParaRPr>
          </a:p>
          <a:p>
            <a:pPr defTabSz="457189"/>
            <a:endParaRPr lang="en-US" sz="2000" dirty="0">
              <a:solidFill>
                <a:prstClr val="white"/>
              </a:solidFill>
              <a:latin typeface="Rockwell"/>
              <a:ea typeface="Arial"/>
              <a:cs typeface="Arial"/>
              <a:sym typeface="Arial"/>
            </a:endParaRPr>
          </a:p>
          <a:p>
            <a:pPr defTabSz="457189"/>
            <a:endParaRPr lang="en-US" sz="25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100021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Strong Cover Letter</a:t>
            </a:r>
            <a:endParaRPr lang="en-US" dirty="0"/>
          </a:p>
        </p:txBody>
      </p:sp>
      <p:sp>
        <p:nvSpPr>
          <p:cNvPr id="3" name="TextBox 2"/>
          <p:cNvSpPr txBox="1"/>
          <p:nvPr/>
        </p:nvSpPr>
        <p:spPr>
          <a:xfrm>
            <a:off x="323529" y="1484787"/>
            <a:ext cx="8280920" cy="5155255"/>
          </a:xfrm>
          <a:prstGeom prst="rect">
            <a:avLst/>
          </a:prstGeom>
          <a:noFill/>
        </p:spPr>
        <p:txBody>
          <a:bodyPr wrap="square" lIns="91438" tIns="45719" rIns="91438" bIns="45719" rtlCol="0">
            <a:spAutoFit/>
          </a:bodyPr>
          <a:lstStyle/>
          <a:p>
            <a:pPr defTabSz="457189"/>
            <a:r>
              <a:rPr lang="en-US" sz="2800" dirty="0">
                <a:solidFill>
                  <a:prstClr val="white"/>
                </a:solidFill>
                <a:latin typeface="Rockwell"/>
                <a:ea typeface="Arial"/>
                <a:cs typeface="Arial"/>
                <a:sym typeface="Arial"/>
              </a:rPr>
              <a:t>(2) </a:t>
            </a:r>
            <a:r>
              <a:rPr lang="en-US" sz="2800" dirty="0" smtClean="0">
                <a:solidFill>
                  <a:prstClr val="white"/>
                </a:solidFill>
                <a:latin typeface="Rockwell"/>
                <a:ea typeface="Arial"/>
                <a:cs typeface="Arial"/>
                <a:sym typeface="Arial"/>
              </a:rPr>
              <a:t>Your first paragraph sets up your fit. In </a:t>
            </a:r>
            <a:r>
              <a:rPr lang="en-US" sz="2800" dirty="0">
                <a:solidFill>
                  <a:prstClr val="white"/>
                </a:solidFill>
                <a:latin typeface="Rockwell"/>
                <a:ea typeface="Arial"/>
                <a:cs typeface="Arial"/>
                <a:sym typeface="Arial"/>
              </a:rPr>
              <a:t>your </a:t>
            </a:r>
            <a:r>
              <a:rPr lang="en-US" sz="2800" dirty="0" smtClean="0">
                <a:solidFill>
                  <a:prstClr val="white"/>
                </a:solidFill>
                <a:latin typeface="Rockwell"/>
                <a:ea typeface="Arial"/>
                <a:cs typeface="Arial"/>
                <a:sym typeface="Arial"/>
              </a:rPr>
              <a:t>second paragraph, </a:t>
            </a:r>
            <a:r>
              <a:rPr lang="en-US" sz="2800" dirty="0">
                <a:solidFill>
                  <a:prstClr val="white"/>
                </a:solidFill>
                <a:latin typeface="Rockwell"/>
                <a:ea typeface="Arial"/>
                <a:cs typeface="Arial"/>
                <a:sym typeface="Arial"/>
              </a:rPr>
              <a:t>sell your skills, abilities, and </a:t>
            </a:r>
            <a:r>
              <a:rPr lang="en-US" sz="2800" dirty="0" smtClean="0">
                <a:solidFill>
                  <a:prstClr val="white"/>
                </a:solidFill>
                <a:latin typeface="Rockwell"/>
                <a:ea typeface="Arial"/>
                <a:cs typeface="Arial"/>
                <a:sym typeface="Arial"/>
              </a:rPr>
              <a:t>experience by focusing on relevant contexts for your fit. For instance, you might look at education history, then work history. </a:t>
            </a:r>
            <a:endParaRPr lang="en-US" sz="2800" dirty="0">
              <a:solidFill>
                <a:prstClr val="white"/>
              </a:solidFill>
              <a:latin typeface="Rockwell"/>
              <a:ea typeface="Arial"/>
              <a:cs typeface="Arial"/>
              <a:sym typeface="Arial"/>
            </a:endParaRPr>
          </a:p>
          <a:p>
            <a:pPr defTabSz="457189"/>
            <a:endParaRPr lang="en-US" sz="1100" b="1" dirty="0">
              <a:solidFill>
                <a:prstClr val="white"/>
              </a:solidFill>
              <a:latin typeface="Rockwell"/>
              <a:ea typeface="Arial"/>
              <a:cs typeface="Arial"/>
              <a:sym typeface="Arial"/>
            </a:endParaRPr>
          </a:p>
          <a:p>
            <a:pPr marL="342892" indent="-342892" defTabSz="457189">
              <a:buFont typeface="Arial"/>
              <a:buChar char="•"/>
            </a:pPr>
            <a:endParaRPr lang="en-US" sz="500" b="1" dirty="0">
              <a:solidFill>
                <a:prstClr val="white"/>
              </a:solidFill>
              <a:latin typeface="Rockwell"/>
              <a:ea typeface="Arial"/>
              <a:cs typeface="Arial"/>
              <a:sym typeface="Arial"/>
            </a:endParaRPr>
          </a:p>
          <a:p>
            <a:pPr marL="342892" indent="-342892" defTabSz="457189">
              <a:buFont typeface="Arial"/>
              <a:buChar char="•"/>
            </a:pPr>
            <a:r>
              <a:rPr lang="en-US" sz="2800" b="1" i="1" dirty="0" smtClean="0">
                <a:solidFill>
                  <a:prstClr val="white"/>
                </a:solidFill>
                <a:latin typeface="Rockwell"/>
                <a:ea typeface="Arial"/>
                <a:cs typeface="Arial"/>
                <a:sym typeface="Arial"/>
              </a:rPr>
              <a:t>Just remember: everything </a:t>
            </a:r>
            <a:r>
              <a:rPr lang="en-US" sz="2800" b="1" dirty="0">
                <a:solidFill>
                  <a:prstClr val="white"/>
                </a:solidFill>
                <a:latin typeface="Rockwell"/>
                <a:ea typeface="Arial"/>
                <a:cs typeface="Arial"/>
                <a:sym typeface="Arial"/>
              </a:rPr>
              <a:t>should be </a:t>
            </a:r>
            <a:r>
              <a:rPr lang="en-US" sz="2800" b="1" dirty="0">
                <a:solidFill>
                  <a:srgbClr val="FFFF00"/>
                </a:solidFill>
                <a:latin typeface="Rockwell"/>
                <a:ea typeface="Arial"/>
                <a:cs typeface="Arial"/>
                <a:sym typeface="Arial"/>
              </a:rPr>
              <a:t>RELEVANT</a:t>
            </a:r>
            <a:r>
              <a:rPr lang="en-US" sz="2800" b="1" i="1" dirty="0">
                <a:solidFill>
                  <a:srgbClr val="FFFF00"/>
                </a:solidFill>
                <a:latin typeface="Rockwell"/>
                <a:ea typeface="Arial"/>
                <a:cs typeface="Arial"/>
                <a:sym typeface="Arial"/>
              </a:rPr>
              <a:t>. </a:t>
            </a:r>
          </a:p>
          <a:p>
            <a:pPr marL="342892" indent="-342892" defTabSz="457189">
              <a:buFont typeface="Arial"/>
              <a:buChar char="•"/>
            </a:pPr>
            <a:r>
              <a:rPr lang="en-US" sz="2800" b="1" i="1" dirty="0">
                <a:solidFill>
                  <a:srgbClr val="FFFF00"/>
                </a:solidFill>
                <a:latin typeface="Rockwell"/>
                <a:ea typeface="Arial"/>
                <a:cs typeface="Arial"/>
                <a:sym typeface="Arial"/>
              </a:rPr>
              <a:t>Do not include anything they won’t care about unless you can make them care about it.</a:t>
            </a:r>
          </a:p>
          <a:p>
            <a:pPr defTabSz="457189"/>
            <a:endParaRPr lang="en-US" sz="25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180492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Strong Cover Letter</a:t>
            </a:r>
            <a:endParaRPr lang="en-US" dirty="0"/>
          </a:p>
        </p:txBody>
      </p:sp>
      <p:sp>
        <p:nvSpPr>
          <p:cNvPr id="3" name="TextBox 2"/>
          <p:cNvSpPr txBox="1"/>
          <p:nvPr/>
        </p:nvSpPr>
        <p:spPr>
          <a:xfrm>
            <a:off x="323528" y="1484787"/>
            <a:ext cx="8820471" cy="6032419"/>
          </a:xfrm>
          <a:prstGeom prst="rect">
            <a:avLst/>
          </a:prstGeom>
          <a:noFill/>
        </p:spPr>
        <p:txBody>
          <a:bodyPr wrap="square" lIns="91438" tIns="45719" rIns="91438" bIns="45719" rtlCol="0">
            <a:spAutoFit/>
          </a:bodyPr>
          <a:lstStyle/>
          <a:p>
            <a:pPr defTabSz="457189"/>
            <a:r>
              <a:rPr lang="en-US" sz="2500" dirty="0">
                <a:solidFill>
                  <a:prstClr val="white"/>
                </a:solidFill>
                <a:latin typeface="Rockwell"/>
                <a:ea typeface="Arial"/>
                <a:cs typeface="Arial"/>
                <a:sym typeface="Arial"/>
              </a:rPr>
              <a:t>(2) </a:t>
            </a:r>
            <a:r>
              <a:rPr lang="en-US" sz="2500" dirty="0" smtClean="0">
                <a:solidFill>
                  <a:prstClr val="white"/>
                </a:solidFill>
                <a:latin typeface="Rockwell"/>
                <a:ea typeface="Arial"/>
                <a:cs typeface="Arial"/>
                <a:sym typeface="Arial"/>
              </a:rPr>
              <a:t>Your body paragraphs will usually amount to one or two paragraphs (later in this presentation I have some suggested paragraphing techniques). But just remember</a:t>
            </a:r>
            <a:r>
              <a:rPr lang="mr-IN" sz="2500" dirty="0" smtClean="0">
                <a:solidFill>
                  <a:prstClr val="white"/>
                </a:solidFill>
                <a:latin typeface="Rockwell"/>
                <a:ea typeface="Arial"/>
                <a:cs typeface="Arial"/>
                <a:sym typeface="Arial"/>
              </a:rPr>
              <a:t>…</a:t>
            </a:r>
            <a:endParaRPr lang="en-CA" sz="2500" dirty="0" smtClean="0">
              <a:solidFill>
                <a:prstClr val="white"/>
              </a:solidFill>
              <a:latin typeface="Rockwell"/>
              <a:ea typeface="Arial"/>
              <a:cs typeface="Arial"/>
              <a:sym typeface="Arial"/>
            </a:endParaRPr>
          </a:p>
          <a:p>
            <a:pPr marL="457200" indent="-457200" defTabSz="457189">
              <a:buFont typeface="Arial"/>
              <a:buChar char="•"/>
            </a:pPr>
            <a:r>
              <a:rPr lang="en-US" sz="2500" dirty="0" smtClean="0">
                <a:solidFill>
                  <a:prstClr val="white"/>
                </a:solidFill>
                <a:latin typeface="Rockwell"/>
                <a:ea typeface="Arial"/>
                <a:cs typeface="Arial"/>
                <a:sym typeface="Arial"/>
              </a:rPr>
              <a:t>an overly long paragraph instantly makes your reader tune out.</a:t>
            </a:r>
          </a:p>
          <a:p>
            <a:pPr marL="457200" indent="-457200" defTabSz="457189">
              <a:buFont typeface="Arial"/>
              <a:buChar char="•"/>
            </a:pPr>
            <a:r>
              <a:rPr lang="en-US" sz="2500" dirty="0">
                <a:solidFill>
                  <a:prstClr val="white"/>
                </a:solidFill>
                <a:latin typeface="Rockwell"/>
                <a:ea typeface="Arial"/>
                <a:cs typeface="Arial"/>
                <a:sym typeface="Arial"/>
              </a:rPr>
              <a:t>a</a:t>
            </a:r>
            <a:r>
              <a:rPr lang="en-US" sz="2500" dirty="0" smtClean="0">
                <a:solidFill>
                  <a:prstClr val="white"/>
                </a:solidFill>
                <a:latin typeface="Rockwell"/>
                <a:ea typeface="Arial"/>
                <a:cs typeface="Arial"/>
                <a:sym typeface="Arial"/>
              </a:rPr>
              <a:t>n overly short paragraph looks wasteful. </a:t>
            </a:r>
          </a:p>
          <a:p>
            <a:pPr marL="457200" indent="-457200" defTabSz="457189">
              <a:buFont typeface="Arial"/>
              <a:buChar char="•"/>
            </a:pPr>
            <a:r>
              <a:rPr lang="en-US" sz="2500" b="1" dirty="0" smtClean="0">
                <a:solidFill>
                  <a:prstClr val="white"/>
                </a:solidFill>
                <a:latin typeface="Rockwell"/>
                <a:ea typeface="Arial"/>
                <a:cs typeface="Arial"/>
                <a:sym typeface="Arial"/>
              </a:rPr>
              <a:t>Generic language </a:t>
            </a:r>
            <a:r>
              <a:rPr lang="en-US" sz="2500" dirty="0" smtClean="0">
                <a:solidFill>
                  <a:prstClr val="white"/>
                </a:solidFill>
                <a:latin typeface="Rockwell"/>
                <a:ea typeface="Arial"/>
                <a:cs typeface="Arial"/>
                <a:sym typeface="Arial"/>
              </a:rPr>
              <a:t>is boring and risks instantly shutting down your reader’s interest: “I am a hard worker” (everyone is), “I’m very dedicated” (everyone is), and so on. Speak specifically to the needs and requirements of the job using the job ad as a way of navigating the most important aspects of your past work.</a:t>
            </a:r>
            <a:endParaRPr lang="en-US" sz="2500" dirty="0">
              <a:solidFill>
                <a:srgbClr val="FFFF00"/>
              </a:solidFill>
              <a:latin typeface="Rockwell"/>
              <a:ea typeface="Arial"/>
              <a:cs typeface="Arial"/>
              <a:sym typeface="Arial"/>
            </a:endParaRPr>
          </a:p>
          <a:p>
            <a:pPr defTabSz="457189"/>
            <a:endParaRPr lang="en-US" sz="2500"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a:p>
            <a:pPr marL="342892" indent="-342892" defTabSz="457189">
              <a:buFontTx/>
              <a:buAutoNum type="arabicParenBoth"/>
            </a:pPr>
            <a:endParaRPr lang="en-US" u="sng"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84611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26</a:t>
            </a:fld>
            <a:endParaRPr lang="en-US" sz="1400">
              <a:solidFill>
                <a:srgbClr val="676A55"/>
              </a:solidFill>
            </a:endParaRPr>
          </a:p>
        </p:txBody>
      </p:sp>
      <p:sp>
        <p:nvSpPr>
          <p:cNvPr id="9219" name="Rectangle 3"/>
          <p:cNvSpPr>
            <a:spLocks noGrp="1" noChangeArrowheads="1"/>
          </p:cNvSpPr>
          <p:nvPr>
            <p:ph type="body" idx="1"/>
          </p:nvPr>
        </p:nvSpPr>
        <p:spPr>
          <a:xfrm>
            <a:off x="179512" y="1124756"/>
            <a:ext cx="8856984" cy="5616623"/>
          </a:xfrm>
          <a:noFill/>
        </p:spPr>
        <p:txBody>
          <a:bodyPr>
            <a:normAutofit/>
          </a:bodyPr>
          <a:lstStyle/>
          <a:p>
            <a:pPr marL="0" indent="0">
              <a:lnSpc>
                <a:spcPct val="150000"/>
              </a:lnSpc>
              <a:buSzPct val="90000"/>
              <a:buNone/>
            </a:pPr>
            <a:endParaRPr lang="en-US" sz="2800" dirty="0">
              <a:latin typeface="Times New Roman" charset="0"/>
            </a:endParaRPr>
          </a:p>
          <a:p>
            <a:pPr marL="0" indent="0">
              <a:lnSpc>
                <a:spcPct val="150000"/>
              </a:lnSpc>
              <a:buSzPct val="90000"/>
              <a:buNone/>
            </a:pPr>
            <a:endParaRPr lang="en-US" sz="2800" dirty="0">
              <a:latin typeface="Times New Roman" charset="0"/>
            </a:endParaRPr>
          </a:p>
        </p:txBody>
      </p:sp>
      <p:sp>
        <p:nvSpPr>
          <p:cNvPr id="3" name="Rectangle 2"/>
          <p:cNvSpPr/>
          <p:nvPr/>
        </p:nvSpPr>
        <p:spPr>
          <a:xfrm>
            <a:off x="0" y="41"/>
            <a:ext cx="9144000" cy="6247863"/>
          </a:xfrm>
          <a:prstGeom prst="rect">
            <a:avLst/>
          </a:prstGeom>
        </p:spPr>
        <p:txBody>
          <a:bodyPr wrap="square" lIns="91438" tIns="45719" rIns="91438" bIns="45719">
            <a:spAutoFit/>
          </a:bodyPr>
          <a:lstStyle/>
          <a:p>
            <a:pPr marL="285743" indent="-285743" defTabSz="457189">
              <a:buFont typeface="Arial"/>
              <a:buChar char="•"/>
            </a:pPr>
            <a:endParaRPr lang="en-CA" sz="3300" dirty="0">
              <a:solidFill>
                <a:prstClr val="white"/>
              </a:solidFill>
              <a:latin typeface="Rockwell"/>
              <a:ea typeface="Arial"/>
              <a:cs typeface="Arial"/>
              <a:sym typeface="Arial"/>
            </a:endParaRPr>
          </a:p>
          <a:p>
            <a:pPr marL="285743" indent="-285743" defTabSz="457189">
              <a:buFont typeface="Arial"/>
              <a:buChar char="•"/>
            </a:pPr>
            <a:r>
              <a:rPr lang="en-CA" sz="2500" dirty="0" smtClean="0">
                <a:solidFill>
                  <a:prstClr val="white"/>
                </a:solidFill>
                <a:latin typeface="Rockwell"/>
                <a:ea typeface="Arial"/>
                <a:cs typeface="Arial"/>
                <a:sym typeface="Arial"/>
              </a:rPr>
              <a:t>Picking up on my last point: generic language is very ineffective, and so are adverbs and adjectives. Use your experience, not your rhetoric. Sometimes it is better to develop, methodically, </a:t>
            </a:r>
            <a:r>
              <a:rPr lang="en-CA" sz="2500" i="1" dirty="0" smtClean="0">
                <a:solidFill>
                  <a:prstClr val="white"/>
                </a:solidFill>
                <a:latin typeface="Rockwell"/>
                <a:ea typeface="Arial"/>
                <a:cs typeface="Arial"/>
                <a:sym typeface="Arial"/>
              </a:rPr>
              <a:t>one </a:t>
            </a:r>
            <a:r>
              <a:rPr lang="en-CA" sz="2500" dirty="0" smtClean="0">
                <a:solidFill>
                  <a:prstClr val="white"/>
                </a:solidFill>
                <a:latin typeface="Rockwell"/>
                <a:ea typeface="Arial"/>
                <a:cs typeface="Arial"/>
                <a:sym typeface="Arial"/>
              </a:rPr>
              <a:t>very revealing story about yourself than to just “list off” all the things you can do. Lists are very unconvincing.</a:t>
            </a:r>
          </a:p>
          <a:p>
            <a:pPr marL="285743" indent="-285743" defTabSz="457189">
              <a:buFont typeface="Arial"/>
              <a:buChar char="•"/>
            </a:pPr>
            <a:endParaRPr lang="en-CA" sz="3300" dirty="0" smtClean="0">
              <a:solidFill>
                <a:prstClr val="white"/>
              </a:solidFill>
              <a:latin typeface="Rockwell"/>
              <a:ea typeface="Arial"/>
              <a:cs typeface="Arial"/>
              <a:sym typeface="Arial"/>
            </a:endParaRPr>
          </a:p>
          <a:p>
            <a:pPr marL="285743" indent="-285743" defTabSz="457189">
              <a:buFont typeface="Arial"/>
              <a:buChar char="•"/>
            </a:pPr>
            <a:r>
              <a:rPr lang="en-CA" sz="3300" dirty="0" smtClean="0">
                <a:solidFill>
                  <a:prstClr val="white"/>
                </a:solidFill>
                <a:latin typeface="Rockwell"/>
                <a:ea typeface="Arial"/>
                <a:cs typeface="Arial"/>
                <a:sym typeface="Arial"/>
              </a:rPr>
              <a:t>In other words </a:t>
            </a:r>
            <a:r>
              <a:rPr lang="mr-IN" sz="3300" dirty="0" smtClean="0">
                <a:solidFill>
                  <a:prstClr val="white"/>
                </a:solidFill>
                <a:latin typeface="Rockwell"/>
                <a:ea typeface="Arial"/>
                <a:cs typeface="Arial"/>
                <a:sym typeface="Arial"/>
              </a:rPr>
              <a:t>…</a:t>
            </a:r>
            <a:r>
              <a:rPr lang="en-CA" sz="3300" dirty="0" smtClean="0">
                <a:solidFill>
                  <a:prstClr val="white"/>
                </a:solidFill>
                <a:latin typeface="Rockwell"/>
                <a:ea typeface="Arial"/>
                <a:cs typeface="Arial"/>
                <a:sym typeface="Arial"/>
              </a:rPr>
              <a:t> use </a:t>
            </a:r>
            <a:r>
              <a:rPr lang="en-CA" sz="3300" dirty="0">
                <a:solidFill>
                  <a:srgbClr val="FFFF00"/>
                </a:solidFill>
                <a:latin typeface="Rockwell"/>
                <a:ea typeface="Arial"/>
                <a:cs typeface="Arial"/>
                <a:sym typeface="Arial"/>
              </a:rPr>
              <a:t>evidence </a:t>
            </a:r>
            <a:r>
              <a:rPr lang="en-CA" sz="3300" dirty="0" smtClean="0">
                <a:solidFill>
                  <a:srgbClr val="FFFF00"/>
                </a:solidFill>
                <a:latin typeface="Rockwell"/>
                <a:ea typeface="Arial"/>
                <a:cs typeface="Arial"/>
                <a:sym typeface="Arial"/>
              </a:rPr>
              <a:t>&amp; examples</a:t>
            </a:r>
            <a:endParaRPr lang="en-CA" sz="3300" dirty="0">
              <a:solidFill>
                <a:srgbClr val="FFFF00"/>
              </a:solidFill>
              <a:latin typeface="Rockwell"/>
              <a:ea typeface="Arial"/>
              <a:cs typeface="Arial"/>
              <a:sym typeface="Arial"/>
            </a:endParaRPr>
          </a:p>
          <a:p>
            <a:pPr defTabSz="457189"/>
            <a:endParaRPr lang="en-CA" dirty="0" smtClean="0">
              <a:solidFill>
                <a:srgbClr val="FFFF00"/>
              </a:solidFill>
              <a:latin typeface="Rockwell"/>
              <a:ea typeface="Arial"/>
              <a:cs typeface="Arial"/>
              <a:sym typeface="Arial"/>
            </a:endParaRPr>
          </a:p>
          <a:p>
            <a:pPr defTabSz="457189"/>
            <a:endParaRPr lang="en-CA" dirty="0">
              <a:solidFill>
                <a:srgbClr val="FFFF00"/>
              </a:solidFill>
              <a:latin typeface="Rockwell"/>
              <a:ea typeface="Arial"/>
              <a:cs typeface="Arial"/>
              <a:sym typeface="Arial"/>
            </a:endParaRPr>
          </a:p>
          <a:p>
            <a:pPr defTabSz="457189"/>
            <a:r>
              <a:rPr lang="en-CA" sz="2500" dirty="0" smtClean="0">
                <a:solidFill>
                  <a:srgbClr val="FFFF00"/>
                </a:solidFill>
                <a:latin typeface="Rockwell"/>
                <a:ea typeface="Arial"/>
                <a:cs typeface="Arial"/>
                <a:sym typeface="Arial"/>
              </a:rPr>
              <a:t>See next slide for some examples</a:t>
            </a:r>
            <a:endParaRPr lang="en-CA" sz="2500" dirty="0">
              <a:solidFill>
                <a:srgbClr val="FFFF00"/>
              </a:solidFill>
              <a:latin typeface="Rockwell"/>
              <a:ea typeface="Arial"/>
              <a:cs typeface="Arial"/>
              <a:sym typeface="Arial"/>
            </a:endParaRPr>
          </a:p>
          <a:p>
            <a:pPr marL="285743" indent="-285743" defTabSz="457189">
              <a:buFont typeface="Arial"/>
              <a:buChar char="•"/>
            </a:pP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385041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27</a:t>
            </a:fld>
            <a:endParaRPr lang="en-US" sz="1400">
              <a:solidFill>
                <a:srgbClr val="676A55"/>
              </a:solidFill>
            </a:endParaRPr>
          </a:p>
        </p:txBody>
      </p:sp>
      <p:sp>
        <p:nvSpPr>
          <p:cNvPr id="9219" name="Rectangle 3"/>
          <p:cNvSpPr>
            <a:spLocks noGrp="1" noChangeArrowheads="1"/>
          </p:cNvSpPr>
          <p:nvPr>
            <p:ph type="body" idx="1"/>
          </p:nvPr>
        </p:nvSpPr>
        <p:spPr>
          <a:xfrm>
            <a:off x="179512" y="1124756"/>
            <a:ext cx="8856984" cy="5616623"/>
          </a:xfrm>
          <a:noFill/>
        </p:spPr>
        <p:txBody>
          <a:bodyPr>
            <a:normAutofit/>
          </a:bodyPr>
          <a:lstStyle/>
          <a:p>
            <a:pPr marL="0" indent="0">
              <a:lnSpc>
                <a:spcPct val="150000"/>
              </a:lnSpc>
              <a:buSzPct val="90000"/>
              <a:buNone/>
            </a:pPr>
            <a:endParaRPr lang="en-US" sz="2800" dirty="0">
              <a:latin typeface="Times New Roman" charset="0"/>
            </a:endParaRPr>
          </a:p>
          <a:p>
            <a:pPr marL="0" indent="0">
              <a:lnSpc>
                <a:spcPct val="150000"/>
              </a:lnSpc>
              <a:buSzPct val="90000"/>
              <a:buNone/>
            </a:pPr>
            <a:endParaRPr lang="en-US" sz="2800" dirty="0">
              <a:latin typeface="Times New Roman" charset="0"/>
            </a:endParaRPr>
          </a:p>
        </p:txBody>
      </p:sp>
      <p:sp>
        <p:nvSpPr>
          <p:cNvPr id="3" name="Rectangle 2"/>
          <p:cNvSpPr/>
          <p:nvPr/>
        </p:nvSpPr>
        <p:spPr>
          <a:xfrm>
            <a:off x="0" y="41"/>
            <a:ext cx="9144000" cy="9156349"/>
          </a:xfrm>
          <a:prstGeom prst="rect">
            <a:avLst/>
          </a:prstGeom>
        </p:spPr>
        <p:txBody>
          <a:bodyPr wrap="square" lIns="91438" tIns="45719" rIns="91438" bIns="45719">
            <a:spAutoFit/>
          </a:bodyPr>
          <a:lstStyle/>
          <a:p>
            <a:pPr marL="285743" indent="-285743" defTabSz="457189">
              <a:buFont typeface="Arial"/>
              <a:buChar char="•"/>
            </a:pPr>
            <a:endParaRPr lang="en-CA" sz="3300" dirty="0">
              <a:solidFill>
                <a:prstClr val="white"/>
              </a:solidFill>
              <a:latin typeface="Rockwell"/>
              <a:ea typeface="Arial"/>
              <a:cs typeface="Arial"/>
              <a:sym typeface="Arial"/>
            </a:endParaRPr>
          </a:p>
          <a:p>
            <a:pPr marL="285743" indent="-285743" defTabSz="457189">
              <a:buFont typeface="Arial"/>
              <a:buChar char="•"/>
            </a:pPr>
            <a:endParaRPr lang="en-CA" sz="3300" dirty="0" smtClean="0">
              <a:solidFill>
                <a:prstClr val="white"/>
              </a:solidFill>
              <a:latin typeface="Rockwell"/>
              <a:ea typeface="Arial"/>
              <a:cs typeface="Arial"/>
              <a:sym typeface="Arial"/>
            </a:endParaRPr>
          </a:p>
          <a:p>
            <a:pPr marL="742931" lvl="1" indent="-285743" defTabSz="457189">
              <a:buFont typeface="Arial"/>
              <a:buChar char="•"/>
            </a:pPr>
            <a:r>
              <a:rPr lang="en-CA" sz="2500" dirty="0" smtClean="0">
                <a:solidFill>
                  <a:prstClr val="white"/>
                </a:solidFill>
                <a:latin typeface="Rockwell"/>
                <a:ea typeface="Arial"/>
                <a:cs typeface="Arial"/>
                <a:sym typeface="Arial"/>
              </a:rPr>
              <a:t>“I am punctual, effective, organized, professional.” </a:t>
            </a:r>
            <a:r>
              <a:rPr lang="en-CA" sz="2500" dirty="0" smtClean="0">
                <a:solidFill>
                  <a:srgbClr val="FFFF00"/>
                </a:solidFill>
                <a:latin typeface="Rockwell"/>
                <a:ea typeface="Arial"/>
                <a:cs typeface="Arial"/>
                <a:sym typeface="Arial"/>
              </a:rPr>
              <a:t>Generic “lists” like these are very bland, and they really don’t tell me anything that 100 other applicants won’t also tell me. If you want to stand out, then the cover letter &amp; resume need to tell me about </a:t>
            </a:r>
            <a:r>
              <a:rPr lang="en-CA" sz="2500" i="1" dirty="0" smtClean="0">
                <a:solidFill>
                  <a:srgbClr val="FFFF00"/>
                </a:solidFill>
                <a:latin typeface="Rockwell"/>
                <a:ea typeface="Arial"/>
                <a:cs typeface="Arial"/>
                <a:sym typeface="Arial"/>
              </a:rPr>
              <a:t>you</a:t>
            </a:r>
            <a:r>
              <a:rPr lang="en-CA" sz="2500" dirty="0" smtClean="0">
                <a:solidFill>
                  <a:srgbClr val="FFFF00"/>
                </a:solidFill>
                <a:latin typeface="Rockwell"/>
                <a:ea typeface="Arial"/>
                <a:cs typeface="Arial"/>
                <a:sym typeface="Arial"/>
              </a:rPr>
              <a:t> without resorting to broad, generic lists like these.</a:t>
            </a:r>
            <a:endParaRPr lang="en-CA" sz="2500" dirty="0" smtClean="0">
              <a:solidFill>
                <a:prstClr val="white"/>
              </a:solidFill>
              <a:latin typeface="Rockwell"/>
              <a:ea typeface="Arial"/>
              <a:cs typeface="Arial"/>
              <a:sym typeface="Arial"/>
            </a:endParaRPr>
          </a:p>
          <a:p>
            <a:pPr marL="742931" lvl="1" indent="-285743" defTabSz="457189">
              <a:buFont typeface="Arial"/>
              <a:buChar char="•"/>
            </a:pPr>
            <a:endParaRPr lang="en-CA" sz="2500" dirty="0" smtClean="0">
              <a:solidFill>
                <a:prstClr val="white"/>
              </a:solidFill>
              <a:latin typeface="Rockwell"/>
              <a:ea typeface="Arial"/>
              <a:cs typeface="Arial"/>
              <a:sym typeface="Arial"/>
            </a:endParaRPr>
          </a:p>
          <a:p>
            <a:pPr marL="742931" lvl="1" indent="-285743" defTabSz="457189">
              <a:buFont typeface="Arial"/>
              <a:buChar char="•"/>
            </a:pPr>
            <a:r>
              <a:rPr lang="en-CA" sz="2500" dirty="0" smtClean="0">
                <a:solidFill>
                  <a:prstClr val="white"/>
                </a:solidFill>
                <a:latin typeface="Rockwell"/>
                <a:ea typeface="Arial"/>
                <a:cs typeface="Arial"/>
                <a:sym typeface="Arial"/>
              </a:rPr>
              <a:t>Adverbs </a:t>
            </a:r>
            <a:r>
              <a:rPr lang="en-CA" sz="2500" dirty="0">
                <a:solidFill>
                  <a:prstClr val="white"/>
                </a:solidFill>
                <a:latin typeface="Rockwell"/>
                <a:ea typeface="Arial"/>
                <a:cs typeface="Arial"/>
                <a:sym typeface="Arial"/>
              </a:rPr>
              <a:t>and adjectives </a:t>
            </a:r>
            <a:r>
              <a:rPr lang="en-CA" sz="2500" b="1" u="sng" dirty="0">
                <a:solidFill>
                  <a:srgbClr val="CCFFCC"/>
                </a:solidFill>
                <a:latin typeface="Rockwell"/>
                <a:ea typeface="Arial"/>
                <a:cs typeface="Arial"/>
                <a:sym typeface="Arial"/>
              </a:rPr>
              <a:t>are not details or examples</a:t>
            </a:r>
            <a:r>
              <a:rPr lang="en-CA" sz="2500" dirty="0">
                <a:solidFill>
                  <a:prstClr val="white"/>
                </a:solidFill>
                <a:latin typeface="Rockwell"/>
                <a:ea typeface="Arial"/>
                <a:cs typeface="Arial"/>
                <a:sym typeface="Arial"/>
              </a:rPr>
              <a:t> “I am extremely committed to teamwork.” </a:t>
            </a:r>
            <a:r>
              <a:rPr lang="en-CA" sz="2500" dirty="0" smtClean="0">
                <a:solidFill>
                  <a:srgbClr val="FFFF00"/>
                </a:solidFill>
                <a:latin typeface="Rockwell"/>
                <a:ea typeface="Arial"/>
                <a:cs typeface="Arial"/>
                <a:sym typeface="Arial"/>
              </a:rPr>
              <a:t>This is empty rhetoric! Just because someone </a:t>
            </a:r>
            <a:r>
              <a:rPr lang="en-CA" sz="2500" i="1" dirty="0" smtClean="0">
                <a:solidFill>
                  <a:srgbClr val="FFFF00"/>
                </a:solidFill>
                <a:latin typeface="Rockwell"/>
                <a:ea typeface="Arial"/>
                <a:cs typeface="Arial"/>
                <a:sym typeface="Arial"/>
              </a:rPr>
              <a:t>says </a:t>
            </a:r>
            <a:r>
              <a:rPr lang="en-CA" sz="2500" dirty="0" smtClean="0">
                <a:solidFill>
                  <a:srgbClr val="FFFF00"/>
                </a:solidFill>
                <a:latin typeface="Rockwell"/>
                <a:ea typeface="Arial"/>
                <a:cs typeface="Arial"/>
                <a:sym typeface="Arial"/>
              </a:rPr>
              <a:t>they’re “extremely” this or that doesn’t mean I, as your reader, will believe it more. You need to prove it to me through your experience &amp; storytelling. Don’t just hype yourself. </a:t>
            </a:r>
            <a:r>
              <a:rPr lang="en-CA" sz="2500" i="1" dirty="0" smtClean="0">
                <a:solidFill>
                  <a:srgbClr val="FFFF00"/>
                </a:solidFill>
                <a:latin typeface="Rockwell"/>
                <a:ea typeface="Arial"/>
                <a:cs typeface="Arial"/>
                <a:sym typeface="Arial"/>
              </a:rPr>
              <a:t>Prove</a:t>
            </a:r>
            <a:r>
              <a:rPr lang="en-CA" sz="2500" dirty="0" smtClean="0">
                <a:solidFill>
                  <a:srgbClr val="FFFF00"/>
                </a:solidFill>
                <a:latin typeface="Rockwell"/>
                <a:ea typeface="Arial"/>
                <a:cs typeface="Arial"/>
                <a:sym typeface="Arial"/>
              </a:rPr>
              <a:t> yourself to be what you say you are.</a:t>
            </a:r>
          </a:p>
          <a:p>
            <a:pPr marL="742931" lvl="1" indent="-285743" defTabSz="457189">
              <a:buFont typeface="Arial"/>
              <a:buChar char="•"/>
            </a:pPr>
            <a:endParaRPr lang="en-CA" sz="2500" dirty="0">
              <a:solidFill>
                <a:srgbClr val="FFFF00"/>
              </a:solidFill>
              <a:latin typeface="Rockwell"/>
              <a:ea typeface="Arial"/>
              <a:cs typeface="Arial"/>
              <a:sym typeface="Arial"/>
            </a:endParaRPr>
          </a:p>
          <a:p>
            <a:pPr marL="457189" lvl="1" defTabSz="457189"/>
            <a:endParaRPr lang="en-CA" sz="500" dirty="0">
              <a:solidFill>
                <a:prstClr val="white"/>
              </a:solidFill>
              <a:latin typeface="Rockwell"/>
              <a:ea typeface="Arial"/>
              <a:cs typeface="Arial"/>
              <a:sym typeface="Arial"/>
            </a:endParaRPr>
          </a:p>
          <a:p>
            <a:pPr defTabSz="457189"/>
            <a:endParaRPr lang="en-CA" sz="3500" dirty="0">
              <a:solidFill>
                <a:prstClr val="white"/>
              </a:solidFill>
              <a:latin typeface="Rockwell"/>
              <a:ea typeface="Arial"/>
              <a:cs typeface="Arial"/>
              <a:sym typeface="Arial"/>
            </a:endParaRPr>
          </a:p>
          <a:p>
            <a:pPr defTabSz="457189"/>
            <a:endParaRPr lang="en-CA" dirty="0">
              <a:solidFill>
                <a:srgbClr val="FFFF00"/>
              </a:solidFill>
              <a:latin typeface="Rockwell"/>
              <a:ea typeface="Arial"/>
              <a:cs typeface="Arial"/>
              <a:sym typeface="Arial"/>
            </a:endParaRPr>
          </a:p>
          <a:p>
            <a:pPr marL="285743" indent="-285743" defTabSz="457189">
              <a:buFont typeface="Arial"/>
              <a:buChar char="•"/>
            </a:pP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231296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28</a:t>
            </a:fld>
            <a:endParaRPr lang="en-US" sz="1400">
              <a:solidFill>
                <a:srgbClr val="676A55"/>
              </a:solidFill>
            </a:endParaRPr>
          </a:p>
        </p:txBody>
      </p:sp>
      <p:sp>
        <p:nvSpPr>
          <p:cNvPr id="9219" name="Rectangle 3"/>
          <p:cNvSpPr>
            <a:spLocks noGrp="1" noChangeArrowheads="1"/>
          </p:cNvSpPr>
          <p:nvPr>
            <p:ph type="body" idx="1"/>
          </p:nvPr>
        </p:nvSpPr>
        <p:spPr>
          <a:xfrm>
            <a:off x="179512" y="1124756"/>
            <a:ext cx="8856984" cy="5616623"/>
          </a:xfrm>
          <a:noFill/>
        </p:spPr>
        <p:txBody>
          <a:bodyPr>
            <a:normAutofit/>
          </a:bodyPr>
          <a:lstStyle/>
          <a:p>
            <a:pPr marL="0" indent="0">
              <a:lnSpc>
                <a:spcPct val="150000"/>
              </a:lnSpc>
              <a:buSzPct val="90000"/>
              <a:buNone/>
            </a:pPr>
            <a:endParaRPr lang="en-US" sz="2800" dirty="0">
              <a:latin typeface="Times New Roman" charset="0"/>
            </a:endParaRPr>
          </a:p>
          <a:p>
            <a:pPr marL="0" indent="0">
              <a:lnSpc>
                <a:spcPct val="150000"/>
              </a:lnSpc>
              <a:buSzPct val="90000"/>
              <a:buNone/>
            </a:pPr>
            <a:endParaRPr lang="en-US" sz="2800" dirty="0">
              <a:latin typeface="Times New Roman" charset="0"/>
            </a:endParaRPr>
          </a:p>
        </p:txBody>
      </p:sp>
      <p:sp>
        <p:nvSpPr>
          <p:cNvPr id="3" name="Rectangle 2"/>
          <p:cNvSpPr/>
          <p:nvPr/>
        </p:nvSpPr>
        <p:spPr>
          <a:xfrm>
            <a:off x="0" y="41"/>
            <a:ext cx="9144000" cy="9156349"/>
          </a:xfrm>
          <a:prstGeom prst="rect">
            <a:avLst/>
          </a:prstGeom>
        </p:spPr>
        <p:txBody>
          <a:bodyPr wrap="square" lIns="91438" tIns="45719" rIns="91438" bIns="45719">
            <a:spAutoFit/>
          </a:bodyPr>
          <a:lstStyle/>
          <a:p>
            <a:pPr marL="285743" indent="-285743" defTabSz="457189">
              <a:buFont typeface="Arial"/>
              <a:buChar char="•"/>
            </a:pPr>
            <a:endParaRPr lang="en-CA" sz="3300" dirty="0">
              <a:solidFill>
                <a:prstClr val="white"/>
              </a:solidFill>
              <a:latin typeface="Rockwell"/>
              <a:ea typeface="Arial"/>
              <a:cs typeface="Arial"/>
              <a:sym typeface="Arial"/>
            </a:endParaRPr>
          </a:p>
          <a:p>
            <a:pPr marL="285743" indent="-285743" defTabSz="457189">
              <a:buFont typeface="Arial"/>
              <a:buChar char="•"/>
            </a:pPr>
            <a:endParaRPr lang="en-CA" sz="3300" dirty="0" smtClean="0">
              <a:solidFill>
                <a:prstClr val="white"/>
              </a:solidFill>
              <a:latin typeface="Rockwell"/>
              <a:ea typeface="Arial"/>
              <a:cs typeface="Arial"/>
              <a:sym typeface="Arial"/>
            </a:endParaRPr>
          </a:p>
          <a:p>
            <a:pPr marL="457188" lvl="1" defTabSz="457189"/>
            <a:r>
              <a:rPr lang="en-CA" sz="2500" dirty="0" smtClean="0">
                <a:solidFill>
                  <a:srgbClr val="FFFF00"/>
                </a:solidFill>
                <a:latin typeface="Rockwell"/>
                <a:ea typeface="Arial"/>
                <a:cs typeface="Arial"/>
                <a:sym typeface="Arial"/>
              </a:rPr>
              <a:t>Here, though, is a story-driven example, where instead of just “telling,” I </a:t>
            </a:r>
            <a:r>
              <a:rPr lang="en-CA" sz="2500" i="1" dirty="0" smtClean="0">
                <a:solidFill>
                  <a:srgbClr val="FFFF00"/>
                </a:solidFill>
                <a:latin typeface="Rockwell"/>
                <a:ea typeface="Arial"/>
                <a:cs typeface="Arial"/>
                <a:sym typeface="Arial"/>
              </a:rPr>
              <a:t>show</a:t>
            </a:r>
            <a:r>
              <a:rPr lang="en-CA" sz="2500" dirty="0" smtClean="0">
                <a:solidFill>
                  <a:srgbClr val="FFFF00"/>
                </a:solidFill>
                <a:latin typeface="Rockwell"/>
                <a:ea typeface="Arial"/>
                <a:cs typeface="Arial"/>
                <a:sym typeface="Arial"/>
              </a:rPr>
              <a:t> my ability. ALWAYS show, don’t tell.</a:t>
            </a:r>
          </a:p>
          <a:p>
            <a:pPr marL="457188" lvl="1" defTabSz="457189"/>
            <a:endParaRPr lang="en-CA" sz="2500" dirty="0">
              <a:solidFill>
                <a:srgbClr val="FFFF00"/>
              </a:solidFill>
              <a:latin typeface="Rockwell"/>
              <a:ea typeface="Arial"/>
              <a:cs typeface="Arial"/>
              <a:sym typeface="Arial"/>
            </a:endParaRPr>
          </a:p>
          <a:p>
            <a:pPr marL="742931" lvl="1" indent="-285743" defTabSz="457189">
              <a:buFont typeface="Arial"/>
              <a:buChar char="•"/>
            </a:pPr>
            <a:r>
              <a:rPr lang="en-CA" sz="2500" dirty="0" smtClean="0">
                <a:solidFill>
                  <a:prstClr val="white"/>
                </a:solidFill>
                <a:latin typeface="Rockwell"/>
                <a:ea typeface="Arial"/>
                <a:cs typeface="Arial"/>
                <a:sym typeface="Arial"/>
              </a:rPr>
              <a:t>“I share your company’s dedication to teamwork</a:t>
            </a:r>
            <a:r>
              <a:rPr lang="en-CA" sz="2500" dirty="0">
                <a:solidFill>
                  <a:prstClr val="white"/>
                </a:solidFill>
                <a:latin typeface="Rockwell"/>
                <a:ea typeface="Arial"/>
                <a:cs typeface="Arial"/>
                <a:sym typeface="Arial"/>
              </a:rPr>
              <a:t>, as </a:t>
            </a:r>
            <a:r>
              <a:rPr lang="en-CA" sz="2500" dirty="0" smtClean="0">
                <a:solidFill>
                  <a:prstClr val="white"/>
                </a:solidFill>
                <a:latin typeface="Rockwell"/>
                <a:ea typeface="Arial"/>
                <a:cs typeface="Arial"/>
                <a:sym typeface="Arial"/>
              </a:rPr>
              <a:t>my </a:t>
            </a:r>
            <a:r>
              <a:rPr lang="en-CA" sz="2500" dirty="0">
                <a:solidFill>
                  <a:prstClr val="white"/>
                </a:solidFill>
                <a:latin typeface="Rockwell"/>
                <a:ea typeface="Arial"/>
                <a:cs typeface="Arial"/>
                <a:sym typeface="Arial"/>
              </a:rPr>
              <a:t>experience working in </a:t>
            </a:r>
            <a:r>
              <a:rPr lang="en-CA" sz="2500" dirty="0" smtClean="0">
                <a:solidFill>
                  <a:prstClr val="white"/>
                </a:solidFill>
                <a:latin typeface="Rockwell"/>
                <a:ea typeface="Arial"/>
                <a:cs typeface="Arial"/>
                <a:sym typeface="Arial"/>
              </a:rPr>
              <a:t>X field demonstrates. Working in a team of twenty, we collaborated on Y project. The outcome of that project was Z, which required my mastery of A, B, C skills. These are skills essential to meeting the workplace standards that your company values, and so I would therefore be well positioned to meet and exceed those standards</a:t>
            </a:r>
            <a:r>
              <a:rPr lang="mr-IN" sz="2500" dirty="0" smtClean="0">
                <a:solidFill>
                  <a:prstClr val="white"/>
                </a:solidFill>
                <a:latin typeface="Rockwell"/>
                <a:ea typeface="Arial"/>
                <a:cs typeface="Arial"/>
                <a:sym typeface="Arial"/>
              </a:rPr>
              <a:t>…</a:t>
            </a:r>
            <a:r>
              <a:rPr lang="en-CA" sz="2500" dirty="0" smtClean="0">
                <a:solidFill>
                  <a:prstClr val="white"/>
                </a:solidFill>
                <a:latin typeface="Rockwell"/>
                <a:ea typeface="Arial"/>
                <a:cs typeface="Arial"/>
                <a:sym typeface="Arial"/>
              </a:rPr>
              <a:t>” </a:t>
            </a:r>
            <a:r>
              <a:rPr lang="en-CA" sz="2500" dirty="0" smtClean="0">
                <a:solidFill>
                  <a:srgbClr val="FF0000"/>
                </a:solidFill>
                <a:latin typeface="Rockwell"/>
                <a:ea typeface="Arial"/>
                <a:cs typeface="Arial"/>
                <a:sym typeface="Arial"/>
              </a:rPr>
              <a:t>Detailed, specific, unique, tailored. This speaks directly to the employer and insists not just on your skills, not just on your clear writing/communication, not just on your experience, </a:t>
            </a:r>
            <a:r>
              <a:rPr lang="en-CA" sz="2500" i="1" dirty="0" smtClean="0">
                <a:solidFill>
                  <a:srgbClr val="FF0000"/>
                </a:solidFill>
                <a:latin typeface="Rockwell"/>
                <a:ea typeface="Arial"/>
                <a:cs typeface="Arial"/>
                <a:sym typeface="Arial"/>
              </a:rPr>
              <a:t>but also on your </a:t>
            </a:r>
            <a:r>
              <a:rPr lang="en-CA" sz="2500" i="1" u="sng" dirty="0" smtClean="0">
                <a:solidFill>
                  <a:srgbClr val="FF0000"/>
                </a:solidFill>
                <a:latin typeface="Rockwell"/>
                <a:ea typeface="Arial"/>
                <a:cs typeface="Arial"/>
                <a:sym typeface="Arial"/>
              </a:rPr>
              <a:t>fit with the company.</a:t>
            </a:r>
            <a:endParaRPr lang="en-CA" sz="2500" u="sng" dirty="0">
              <a:solidFill>
                <a:srgbClr val="FF0000"/>
              </a:solidFill>
              <a:latin typeface="Rockwell"/>
              <a:ea typeface="Arial"/>
              <a:cs typeface="Arial"/>
              <a:sym typeface="Arial"/>
            </a:endParaRPr>
          </a:p>
          <a:p>
            <a:pPr marL="457189" lvl="1" defTabSz="457189"/>
            <a:endParaRPr lang="en-CA" sz="500" dirty="0">
              <a:solidFill>
                <a:prstClr val="white"/>
              </a:solidFill>
              <a:latin typeface="Rockwell"/>
              <a:ea typeface="Arial"/>
              <a:cs typeface="Arial"/>
              <a:sym typeface="Arial"/>
            </a:endParaRPr>
          </a:p>
          <a:p>
            <a:pPr defTabSz="457189"/>
            <a:endParaRPr lang="en-CA" sz="3500" dirty="0">
              <a:solidFill>
                <a:prstClr val="white"/>
              </a:solidFill>
              <a:latin typeface="Rockwell"/>
              <a:ea typeface="Arial"/>
              <a:cs typeface="Arial"/>
              <a:sym typeface="Arial"/>
            </a:endParaRPr>
          </a:p>
          <a:p>
            <a:pPr defTabSz="457189"/>
            <a:endParaRPr lang="en-CA" dirty="0">
              <a:solidFill>
                <a:srgbClr val="FFFF00"/>
              </a:solidFill>
              <a:latin typeface="Rockwell"/>
              <a:ea typeface="Arial"/>
              <a:cs typeface="Arial"/>
              <a:sym typeface="Arial"/>
            </a:endParaRPr>
          </a:p>
          <a:p>
            <a:pPr marL="285743" indent="-285743" defTabSz="457189">
              <a:buFont typeface="Arial"/>
              <a:buChar char="•"/>
            </a:pP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176188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How does </a:t>
            </a:r>
            <a:r>
              <a:rPr lang="en-US" sz="3600" dirty="0" smtClean="0"/>
              <a:t>the letter end?</a:t>
            </a:r>
            <a:endParaRPr lang="en-US" sz="3600" dirty="0"/>
          </a:p>
        </p:txBody>
      </p:sp>
      <p:sp>
        <p:nvSpPr>
          <p:cNvPr id="2" name="TextBox 1"/>
          <p:cNvSpPr txBox="1"/>
          <p:nvPr/>
        </p:nvSpPr>
        <p:spPr>
          <a:xfrm>
            <a:off x="1187630" y="1628837"/>
            <a:ext cx="7723543" cy="2677654"/>
          </a:xfrm>
          <a:prstGeom prst="rect">
            <a:avLst/>
          </a:prstGeom>
          <a:noFill/>
        </p:spPr>
        <p:txBody>
          <a:bodyPr wrap="square" lIns="91438" tIns="45719" rIns="91438" bIns="45719" rtlCol="0">
            <a:spAutoFit/>
          </a:bodyPr>
          <a:lstStyle/>
          <a:p>
            <a:pPr defTabSz="457189"/>
            <a:endParaRPr lang="en-US" sz="2900" b="1" dirty="0">
              <a:solidFill>
                <a:srgbClr val="FFFF00"/>
              </a:solidFill>
              <a:latin typeface="Rockwell"/>
              <a:ea typeface="Arial"/>
              <a:cs typeface="Arial"/>
              <a:sym typeface="Arial"/>
            </a:endParaRPr>
          </a:p>
          <a:p>
            <a:pPr defTabSz="457189"/>
            <a:endParaRPr lang="en-US" sz="2900" b="1" dirty="0" smtClean="0">
              <a:solidFill>
                <a:srgbClr val="FFFF00"/>
              </a:solidFill>
              <a:latin typeface="Rockwell"/>
              <a:ea typeface="Arial"/>
              <a:cs typeface="Arial"/>
              <a:sym typeface="Arial"/>
            </a:endParaRPr>
          </a:p>
          <a:p>
            <a:pPr defTabSz="457189"/>
            <a:r>
              <a:rPr lang="en-US" sz="5500" b="1" dirty="0" smtClean="0">
                <a:solidFill>
                  <a:srgbClr val="FFFF00"/>
                </a:solidFill>
                <a:latin typeface="Rockwell"/>
                <a:ea typeface="Arial"/>
                <a:cs typeface="Arial"/>
                <a:sym typeface="Arial"/>
              </a:rPr>
              <a:t>3 Steps to end a strong letter.</a:t>
            </a:r>
            <a:endParaRPr lang="en-US" sz="5500" b="1" dirty="0">
              <a:solidFill>
                <a:srgbClr val="FFFF00"/>
              </a:solidFill>
              <a:latin typeface="Rockwell"/>
              <a:ea typeface="Arial"/>
              <a:cs typeface="Arial"/>
              <a:sym typeface="Arial"/>
            </a:endParaRPr>
          </a:p>
        </p:txBody>
      </p:sp>
    </p:spTree>
    <p:extLst>
      <p:ext uri="{BB962C8B-B14F-4D97-AF65-F5344CB8AC3E}">
        <p14:creationId xmlns:p14="http://schemas.microsoft.com/office/powerpoint/2010/main" val="181951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How does </a:t>
            </a:r>
            <a:r>
              <a:rPr lang="en-US" sz="3600" dirty="0" smtClean="0"/>
              <a:t>the letter end?</a:t>
            </a:r>
            <a:endParaRPr lang="en-US" sz="3600" dirty="0"/>
          </a:p>
        </p:txBody>
      </p:sp>
      <p:sp>
        <p:nvSpPr>
          <p:cNvPr id="2" name="TextBox 1"/>
          <p:cNvSpPr txBox="1"/>
          <p:nvPr/>
        </p:nvSpPr>
        <p:spPr>
          <a:xfrm>
            <a:off x="1187630" y="1628837"/>
            <a:ext cx="7723543" cy="2769987"/>
          </a:xfrm>
          <a:prstGeom prst="rect">
            <a:avLst/>
          </a:prstGeom>
          <a:noFill/>
        </p:spPr>
        <p:txBody>
          <a:bodyPr wrap="square" lIns="91438" tIns="45719" rIns="91438" bIns="45719" rtlCol="0">
            <a:spAutoFit/>
          </a:bodyPr>
          <a:lstStyle/>
          <a:p>
            <a:pPr marL="342892" indent="-342892" defTabSz="457189">
              <a:buFont typeface="+mj-lt"/>
              <a:buAutoNum type="arabicPeriod"/>
            </a:pPr>
            <a:r>
              <a:rPr lang="en-US" sz="2900" b="1" dirty="0">
                <a:solidFill>
                  <a:srgbClr val="FFFF00"/>
                </a:solidFill>
                <a:latin typeface="Rockwell"/>
                <a:ea typeface="Arial"/>
                <a:cs typeface="Arial"/>
                <a:sym typeface="Arial"/>
              </a:rPr>
              <a:t>Restate your qualifications (if you can do so casually)</a:t>
            </a:r>
          </a:p>
          <a:p>
            <a:pPr marL="342892" indent="-342892" defTabSz="457189">
              <a:buFont typeface="+mj-lt"/>
              <a:buAutoNum type="arabicPeriod"/>
            </a:pPr>
            <a:endParaRPr lang="en-US" sz="2900" b="1" dirty="0">
              <a:solidFill>
                <a:srgbClr val="FFFF00"/>
              </a:solidFill>
              <a:latin typeface="Rockwell"/>
              <a:ea typeface="Arial"/>
              <a:cs typeface="Arial"/>
              <a:sym typeface="Arial"/>
            </a:endParaRPr>
          </a:p>
          <a:p>
            <a:pPr marL="342892" indent="-342892" defTabSz="457189">
              <a:buFont typeface="+mj-lt"/>
              <a:buAutoNum type="arabicPeriod"/>
            </a:pPr>
            <a:r>
              <a:rPr lang="en-US" sz="2900" b="1" dirty="0">
                <a:solidFill>
                  <a:srgbClr val="FFFF00"/>
                </a:solidFill>
                <a:latin typeface="Rockwell"/>
                <a:ea typeface="Arial"/>
                <a:cs typeface="Arial"/>
                <a:sym typeface="Arial"/>
              </a:rPr>
              <a:t>Restate your interest in </a:t>
            </a:r>
            <a:r>
              <a:rPr lang="en-US" sz="2900" b="1" i="1" dirty="0">
                <a:solidFill>
                  <a:srgbClr val="FFFF00"/>
                </a:solidFill>
                <a:latin typeface="Rockwell"/>
                <a:ea typeface="Arial"/>
                <a:cs typeface="Arial"/>
                <a:sym typeface="Arial"/>
              </a:rPr>
              <a:t>their goals </a:t>
            </a:r>
          </a:p>
          <a:p>
            <a:pPr marL="342892" indent="-342892" defTabSz="457189">
              <a:buFont typeface="+mj-lt"/>
              <a:buAutoNum type="arabicPeriod"/>
            </a:pPr>
            <a:endParaRPr lang="en-US" sz="2900" b="1" i="1" dirty="0">
              <a:solidFill>
                <a:srgbClr val="FFFF00"/>
              </a:solidFill>
              <a:latin typeface="Rockwell"/>
              <a:ea typeface="Arial"/>
              <a:cs typeface="Arial"/>
              <a:sym typeface="Arial"/>
            </a:endParaRPr>
          </a:p>
          <a:p>
            <a:pPr marL="342892" indent="-342892" defTabSz="457189">
              <a:buFont typeface="+mj-lt"/>
              <a:buAutoNum type="arabicPeriod"/>
            </a:pPr>
            <a:r>
              <a:rPr lang="en-US" sz="2900" b="1" dirty="0">
                <a:solidFill>
                  <a:srgbClr val="FFFF00"/>
                </a:solidFill>
                <a:latin typeface="Rockwell"/>
                <a:ea typeface="Arial"/>
                <a:cs typeface="Arial"/>
                <a:sym typeface="Arial"/>
              </a:rPr>
              <a:t>State your willingness to talk further</a:t>
            </a:r>
          </a:p>
        </p:txBody>
      </p:sp>
    </p:spTree>
    <p:extLst>
      <p:ext uri="{BB962C8B-B14F-4D97-AF65-F5344CB8AC3E}">
        <p14:creationId xmlns:p14="http://schemas.microsoft.com/office/powerpoint/2010/main" val="101395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8168" y="253541"/>
            <a:ext cx="8538640" cy="466131"/>
          </a:xfrm>
        </p:spPr>
        <p:txBody>
          <a:bodyPr>
            <a:normAutofit fontScale="90000"/>
          </a:bodyPr>
          <a:lstStyle/>
          <a:p>
            <a:r>
              <a:rPr lang="en-US" dirty="0" smtClean="0"/>
              <a:t>A sample concluding paragraph</a:t>
            </a:r>
            <a:endParaRPr lang="en-US" dirty="0"/>
          </a:p>
        </p:txBody>
      </p:sp>
      <p:sp>
        <p:nvSpPr>
          <p:cNvPr id="3" name="TextBox 2"/>
          <p:cNvSpPr txBox="1"/>
          <p:nvPr/>
        </p:nvSpPr>
        <p:spPr>
          <a:xfrm>
            <a:off x="472108" y="486637"/>
            <a:ext cx="8417892" cy="4093427"/>
          </a:xfrm>
          <a:prstGeom prst="rect">
            <a:avLst/>
          </a:prstGeom>
          <a:noFill/>
        </p:spPr>
        <p:txBody>
          <a:bodyPr wrap="square" lIns="91438" tIns="45719" rIns="91438" bIns="45719" rtlCol="0">
            <a:spAutoFit/>
          </a:bodyPr>
          <a:lstStyle/>
          <a:p>
            <a:pPr defTabSz="457189"/>
            <a:endParaRPr lang="en-US" sz="2800" dirty="0">
              <a:solidFill>
                <a:prstClr val="white"/>
              </a:solidFill>
              <a:latin typeface="Rockwell"/>
              <a:ea typeface="Arial"/>
              <a:cs typeface="Arial"/>
              <a:sym typeface="Arial"/>
            </a:endParaRPr>
          </a:p>
          <a:p>
            <a:pPr defTabSz="457189"/>
            <a:r>
              <a:rPr lang="en-US" sz="2800" i="1" dirty="0">
                <a:solidFill>
                  <a:prstClr val="white"/>
                </a:solidFill>
                <a:latin typeface="Rockwell"/>
                <a:ea typeface="Arial"/>
                <a:cs typeface="Arial"/>
                <a:sym typeface="Arial"/>
              </a:rPr>
              <a:t>My extensive experience in Project Management positions has given me the communication and leadership skills that will make me an asset as I contribute to the future of Company X. Please feel free to reach me at </a:t>
            </a:r>
            <a:r>
              <a:rPr lang="en-US" sz="2800" i="1" dirty="0" err="1">
                <a:solidFill>
                  <a:prstClr val="white"/>
                </a:solidFill>
                <a:latin typeface="Rockwell"/>
                <a:ea typeface="Arial"/>
                <a:cs typeface="Arial"/>
                <a:sym typeface="Arial"/>
              </a:rPr>
              <a:t>email@email</a:t>
            </a:r>
            <a:r>
              <a:rPr lang="en-US" sz="2800" i="1" dirty="0">
                <a:solidFill>
                  <a:prstClr val="white"/>
                </a:solidFill>
                <a:latin typeface="Rockwell"/>
                <a:ea typeface="Arial"/>
                <a:cs typeface="Arial"/>
                <a:sym typeface="Arial"/>
              </a:rPr>
              <a:t> or (519) 555–5555 if you require anything further. I look forward to hearing from you. </a:t>
            </a:r>
          </a:p>
          <a:p>
            <a:pPr defTabSz="457189"/>
            <a:endParaRPr lang="en-US"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96591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48168" y="253541"/>
            <a:ext cx="8538640" cy="466131"/>
          </a:xfrm>
        </p:spPr>
        <p:txBody>
          <a:bodyPr>
            <a:normAutofit fontScale="90000"/>
          </a:bodyPr>
          <a:lstStyle/>
          <a:p>
            <a:r>
              <a:rPr lang="en-US" dirty="0" smtClean="0"/>
              <a:t>Structure</a:t>
            </a:r>
            <a:endParaRPr lang="en-US" dirty="0"/>
          </a:p>
        </p:txBody>
      </p:sp>
      <p:sp>
        <p:nvSpPr>
          <p:cNvPr id="3" name="TextBox 2"/>
          <p:cNvSpPr txBox="1"/>
          <p:nvPr/>
        </p:nvSpPr>
        <p:spPr>
          <a:xfrm>
            <a:off x="148168" y="486637"/>
            <a:ext cx="8995832" cy="6709528"/>
          </a:xfrm>
          <a:prstGeom prst="rect">
            <a:avLst/>
          </a:prstGeom>
          <a:noFill/>
        </p:spPr>
        <p:txBody>
          <a:bodyPr wrap="square" lIns="91438" tIns="45719" rIns="91438" bIns="45719" rtlCol="0">
            <a:spAutoFit/>
          </a:bodyPr>
          <a:lstStyle/>
          <a:p>
            <a:pPr defTabSz="457189"/>
            <a:r>
              <a:rPr lang="en-US" sz="2800" dirty="0" smtClean="0">
                <a:solidFill>
                  <a:prstClr val="white"/>
                </a:solidFill>
                <a:latin typeface="Rockwell"/>
                <a:ea typeface="Arial"/>
                <a:cs typeface="Arial"/>
                <a:sym typeface="Arial"/>
              </a:rPr>
              <a:t>Remember that organization is, always, the most important way to show your reader you’re a competent, strong writer. If you can’t organize ideas meaningfully in a cover letter, then your would-be employer won’t trust you to organize things you write at work. </a:t>
            </a:r>
          </a:p>
          <a:p>
            <a:pPr defTabSz="457189"/>
            <a:endParaRPr lang="en-US" sz="1500" dirty="0">
              <a:solidFill>
                <a:prstClr val="white"/>
              </a:solidFill>
              <a:latin typeface="Rockwell"/>
              <a:ea typeface="Arial"/>
              <a:cs typeface="Arial"/>
              <a:sym typeface="Arial"/>
            </a:endParaRPr>
          </a:p>
          <a:p>
            <a:pPr defTabSz="457189"/>
            <a:r>
              <a:rPr lang="en-US" sz="2800" dirty="0" smtClean="0">
                <a:solidFill>
                  <a:prstClr val="white"/>
                </a:solidFill>
                <a:latin typeface="Rockwell"/>
                <a:ea typeface="Arial"/>
                <a:cs typeface="Arial"/>
                <a:sym typeface="Arial"/>
              </a:rPr>
              <a:t>This is why the cover letter is so important; sometimes I’ve been on job committees where, without reading a single word, I saw the visual arrangement of the cover letter and threw out the application! This happens in every hiring process. So make your cover letter noticeably structured. </a:t>
            </a:r>
          </a:p>
          <a:p>
            <a:pPr defTabSz="457189"/>
            <a:endParaRPr lang="en-US" sz="1500" dirty="0">
              <a:solidFill>
                <a:prstClr val="white"/>
              </a:solidFill>
              <a:latin typeface="Rockwell"/>
              <a:ea typeface="Arial"/>
              <a:cs typeface="Arial"/>
              <a:sym typeface="Arial"/>
            </a:endParaRPr>
          </a:p>
          <a:p>
            <a:pPr defTabSz="457189"/>
            <a:r>
              <a:rPr lang="en-US" sz="2800" dirty="0" smtClean="0">
                <a:solidFill>
                  <a:prstClr val="white"/>
                </a:solidFill>
                <a:latin typeface="Rockwell"/>
                <a:ea typeface="Arial"/>
                <a:cs typeface="Arial"/>
                <a:sym typeface="Arial"/>
              </a:rPr>
              <a:t>How? Read on!</a:t>
            </a:r>
            <a:endParaRPr lang="en-US" sz="2800"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223072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33</a:t>
            </a:fld>
            <a:endParaRPr lang="en-US" sz="1400">
              <a:solidFill>
                <a:srgbClr val="676A55"/>
              </a:solidFill>
            </a:endParaRPr>
          </a:p>
        </p:txBody>
      </p:sp>
      <p:sp>
        <p:nvSpPr>
          <p:cNvPr id="9219" name="Rectangle 3"/>
          <p:cNvSpPr>
            <a:spLocks noGrp="1" noChangeArrowheads="1"/>
          </p:cNvSpPr>
          <p:nvPr>
            <p:ph type="body" idx="1"/>
          </p:nvPr>
        </p:nvSpPr>
        <p:spPr>
          <a:xfrm>
            <a:off x="0" y="0"/>
            <a:ext cx="9144000" cy="6858000"/>
          </a:xfrm>
          <a:noFill/>
        </p:spPr>
        <p:txBody>
          <a:bodyPr>
            <a:normAutofit fontScale="47500" lnSpcReduction="20000"/>
          </a:bodyPr>
          <a:lstStyle/>
          <a:p>
            <a:pPr marL="0" indent="0">
              <a:buSzPct val="90000"/>
              <a:buNone/>
            </a:pPr>
            <a:r>
              <a:rPr lang="is-IS" sz="4500" dirty="0" smtClean="0">
                <a:latin typeface="Times New Roman" charset="0"/>
              </a:rPr>
              <a:t>Cover Letter Structure: Use This For Y</a:t>
            </a:r>
            <a:r>
              <a:rPr lang="en-US" sz="4500" dirty="0" smtClean="0">
                <a:latin typeface="Times New Roman" charset="0"/>
              </a:rPr>
              <a:t>o</a:t>
            </a:r>
            <a:r>
              <a:rPr lang="is-IS" sz="4500" dirty="0" smtClean="0">
                <a:latin typeface="Times New Roman" charset="0"/>
              </a:rPr>
              <a:t>ur Assignment!</a:t>
            </a:r>
          </a:p>
          <a:p>
            <a:pPr marL="0" indent="0">
              <a:buSzPct val="90000"/>
              <a:buNone/>
            </a:pPr>
            <a:endParaRPr lang="is-IS" sz="4500" dirty="0" smtClean="0">
              <a:latin typeface="Times New Roman" charset="0"/>
            </a:endParaRPr>
          </a:p>
          <a:p>
            <a:pPr marL="0" indent="0">
              <a:buSzPct val="90000"/>
              <a:buNone/>
            </a:pPr>
            <a:r>
              <a:rPr lang="is-IS" sz="4500" dirty="0" smtClean="0">
                <a:latin typeface="Times New Roman" charset="0"/>
              </a:rPr>
              <a:t>Paragraph #1</a:t>
            </a:r>
            <a:endParaRPr lang="is-IS" sz="4500" dirty="0">
              <a:latin typeface="Times New Roman" charset="0"/>
            </a:endParaRPr>
          </a:p>
          <a:p>
            <a:pPr marL="514337" indent="-514337">
              <a:buSzPct val="90000"/>
              <a:buFont typeface="+mj-lt"/>
              <a:buAutoNum type="arabicPeriod"/>
            </a:pPr>
            <a:r>
              <a:rPr lang="is-IS" sz="4500" dirty="0">
                <a:latin typeface="Times New Roman" charset="0"/>
              </a:rPr>
              <a:t>Announce your interest in the position and company.</a:t>
            </a:r>
          </a:p>
          <a:p>
            <a:pPr marL="514337" indent="-514337">
              <a:buSzPct val="90000"/>
              <a:buFont typeface="+mj-lt"/>
              <a:buAutoNum type="arabicPeriod"/>
            </a:pPr>
            <a:r>
              <a:rPr lang="is-IS" sz="4500" dirty="0">
                <a:latin typeface="Times New Roman" charset="0"/>
              </a:rPr>
              <a:t>Explain why you’re interested and briefly note your qualifications.</a:t>
            </a:r>
          </a:p>
          <a:p>
            <a:pPr marL="514337" indent="-514337">
              <a:buSzPct val="90000"/>
              <a:buFont typeface="+mj-lt"/>
              <a:buAutoNum type="arabicPeriod"/>
            </a:pPr>
            <a:r>
              <a:rPr lang="is-IS" sz="4500" dirty="0">
                <a:latin typeface="Times New Roman" charset="0"/>
              </a:rPr>
              <a:t>Explain what makes you a fit with the company</a:t>
            </a:r>
            <a:r>
              <a:rPr lang="is-IS" sz="4500" dirty="0" smtClean="0">
                <a:latin typeface="Times New Roman" charset="0"/>
              </a:rPr>
              <a:t>.</a:t>
            </a:r>
          </a:p>
          <a:p>
            <a:pPr marL="514337" indent="-514337">
              <a:buSzPct val="90000"/>
              <a:buFont typeface="+mj-lt"/>
              <a:buAutoNum type="arabicPeriod"/>
            </a:pPr>
            <a:endParaRPr lang="is-IS" sz="4500" dirty="0" smtClean="0">
              <a:latin typeface="Times New Roman" charset="0"/>
            </a:endParaRPr>
          </a:p>
          <a:p>
            <a:pPr marL="0" indent="0">
              <a:buSzPct val="90000"/>
              <a:buNone/>
            </a:pPr>
            <a:r>
              <a:rPr lang="is-IS" sz="4500" dirty="0">
                <a:latin typeface="Times New Roman" charset="0"/>
              </a:rPr>
              <a:t>Paragraph </a:t>
            </a:r>
            <a:r>
              <a:rPr lang="is-IS" sz="4500" dirty="0" smtClean="0">
                <a:latin typeface="Times New Roman" charset="0"/>
              </a:rPr>
              <a:t>#</a:t>
            </a:r>
            <a:r>
              <a:rPr lang="is-IS" sz="4500" dirty="0">
                <a:latin typeface="Times New Roman" charset="0"/>
              </a:rPr>
              <a:t>2</a:t>
            </a:r>
          </a:p>
          <a:p>
            <a:pPr marL="514337" indent="-514337">
              <a:buSzPct val="90000"/>
              <a:buFont typeface="+mj-lt"/>
              <a:buAutoNum type="arabicPeriod"/>
            </a:pPr>
            <a:r>
              <a:rPr lang="is-IS" sz="4500" dirty="0">
                <a:latin typeface="Times New Roman" charset="0"/>
              </a:rPr>
              <a:t>Identify your educational training: where you studied and what you studied.</a:t>
            </a:r>
          </a:p>
          <a:p>
            <a:pPr marL="514337" indent="-514337">
              <a:buSzPct val="90000"/>
              <a:buFont typeface="+mj-lt"/>
              <a:buAutoNum type="arabicPeriod"/>
            </a:pPr>
            <a:r>
              <a:rPr lang="is-IS" sz="4500" dirty="0">
                <a:latin typeface="Times New Roman" charset="0"/>
              </a:rPr>
              <a:t>Give examples of skills you learned during that education.</a:t>
            </a:r>
          </a:p>
          <a:p>
            <a:pPr marL="514337" indent="-514337">
              <a:buSzPct val="90000"/>
              <a:buFont typeface="+mj-lt"/>
              <a:buAutoNum type="arabicPeriod"/>
            </a:pPr>
            <a:r>
              <a:rPr lang="is-IS" sz="4500" dirty="0">
                <a:latin typeface="Times New Roman" charset="0"/>
              </a:rPr>
              <a:t>Explain why that training has prepared you for the position to which you’re applying</a:t>
            </a:r>
            <a:r>
              <a:rPr lang="is-IS" sz="4500" dirty="0" smtClean="0">
                <a:latin typeface="Times New Roman" charset="0"/>
              </a:rPr>
              <a:t>.</a:t>
            </a:r>
          </a:p>
          <a:p>
            <a:pPr marL="0" indent="0">
              <a:buSzPct val="90000"/>
              <a:buNone/>
            </a:pPr>
            <a:endParaRPr lang="is-IS" sz="4500" dirty="0" smtClean="0">
              <a:latin typeface="Times New Roman" charset="0"/>
            </a:endParaRPr>
          </a:p>
          <a:p>
            <a:pPr marL="0" indent="0">
              <a:buSzPct val="90000"/>
              <a:buNone/>
            </a:pPr>
            <a:r>
              <a:rPr lang="is-IS" sz="4500" dirty="0">
                <a:latin typeface="Times New Roman" charset="0"/>
              </a:rPr>
              <a:t>Paragraph </a:t>
            </a:r>
            <a:r>
              <a:rPr lang="is-IS" sz="4500" dirty="0" smtClean="0">
                <a:latin typeface="Times New Roman" charset="0"/>
              </a:rPr>
              <a:t>#</a:t>
            </a:r>
            <a:r>
              <a:rPr lang="is-IS" sz="4500" dirty="0">
                <a:latin typeface="Times New Roman" charset="0"/>
              </a:rPr>
              <a:t>3</a:t>
            </a:r>
          </a:p>
          <a:p>
            <a:pPr marL="514337" indent="-514337">
              <a:buSzPct val="90000"/>
              <a:buFont typeface="+mj-lt"/>
              <a:buAutoNum type="arabicPeriod"/>
            </a:pPr>
            <a:r>
              <a:rPr lang="is-IS" sz="4500" dirty="0">
                <a:latin typeface="Times New Roman" charset="0"/>
              </a:rPr>
              <a:t>Tell the job committee what your work history consisted of. </a:t>
            </a:r>
          </a:p>
          <a:p>
            <a:pPr marL="514337" indent="-514337">
              <a:buSzPct val="90000"/>
              <a:buFont typeface="+mj-lt"/>
              <a:buAutoNum type="arabicPeriod"/>
            </a:pPr>
            <a:r>
              <a:rPr lang="is-IS" sz="4500" dirty="0">
                <a:latin typeface="Times New Roman" charset="0"/>
              </a:rPr>
              <a:t>Show them evidence that your work history makes you a strong candidate for the present position.</a:t>
            </a:r>
          </a:p>
          <a:p>
            <a:pPr marL="514337" indent="-514337">
              <a:buSzPct val="90000"/>
              <a:buFont typeface="+mj-lt"/>
              <a:buAutoNum type="arabicPeriod"/>
            </a:pPr>
            <a:r>
              <a:rPr lang="is-IS" sz="4500" dirty="0">
                <a:latin typeface="Times New Roman" charset="0"/>
              </a:rPr>
              <a:t>Explain how you want to advance your skills further in their company</a:t>
            </a:r>
            <a:r>
              <a:rPr lang="is-IS" sz="4500" dirty="0" smtClean="0">
                <a:latin typeface="Times New Roman" charset="0"/>
              </a:rPr>
              <a:t>.</a:t>
            </a:r>
          </a:p>
          <a:p>
            <a:pPr marL="0" indent="0">
              <a:buSzPct val="90000"/>
              <a:buNone/>
            </a:pPr>
            <a:endParaRPr lang="is-IS" sz="4500" dirty="0" smtClean="0">
              <a:latin typeface="Times New Roman" charset="0"/>
            </a:endParaRPr>
          </a:p>
          <a:p>
            <a:pPr marL="0" indent="0">
              <a:buSzPct val="90000"/>
              <a:buNone/>
            </a:pPr>
            <a:r>
              <a:rPr lang="is-IS" sz="4500" dirty="0">
                <a:latin typeface="Times New Roman" charset="0"/>
              </a:rPr>
              <a:t>Paragraph </a:t>
            </a:r>
            <a:r>
              <a:rPr lang="is-IS" sz="4500" dirty="0" smtClean="0">
                <a:latin typeface="Times New Roman" charset="0"/>
              </a:rPr>
              <a:t>#</a:t>
            </a:r>
            <a:r>
              <a:rPr lang="is-IS" sz="4500" dirty="0">
                <a:latin typeface="Times New Roman" charset="0"/>
              </a:rPr>
              <a:t>4</a:t>
            </a:r>
          </a:p>
          <a:p>
            <a:pPr marL="514337" indent="-514337">
              <a:buSzPct val="90000"/>
              <a:buFont typeface="+mj-lt"/>
              <a:buAutoNum type="arabicPeriod"/>
            </a:pPr>
            <a:r>
              <a:rPr lang="is-IS" sz="4500" dirty="0">
                <a:latin typeface="Times New Roman" charset="0"/>
              </a:rPr>
              <a:t>Reiterate your fit with the company and interest in the job.</a:t>
            </a:r>
          </a:p>
          <a:p>
            <a:pPr marL="514337" indent="-514337">
              <a:buSzPct val="90000"/>
              <a:buFont typeface="+mj-lt"/>
              <a:buAutoNum type="arabicPeriod"/>
            </a:pPr>
            <a:r>
              <a:rPr lang="is-IS" sz="4500" dirty="0">
                <a:latin typeface="Times New Roman" charset="0"/>
              </a:rPr>
              <a:t>Invite the committee to speak with your further.</a:t>
            </a:r>
          </a:p>
          <a:p>
            <a:pPr marL="514337" indent="-514337">
              <a:buSzPct val="90000"/>
              <a:buFont typeface="+mj-lt"/>
              <a:buAutoNum type="arabicPeriod"/>
            </a:pPr>
            <a:r>
              <a:rPr lang="is-IS" sz="4500" dirty="0">
                <a:latin typeface="Times New Roman" charset="0"/>
              </a:rPr>
              <a:t>Provide them with contact information and express thanks for their interest in you.</a:t>
            </a:r>
          </a:p>
          <a:p>
            <a:pPr marL="514337" indent="-514337">
              <a:buSzPct val="90000"/>
              <a:buFont typeface="+mj-lt"/>
              <a:buAutoNum type="arabicPeriod"/>
            </a:pPr>
            <a:endParaRPr lang="en-US" sz="4500" dirty="0">
              <a:latin typeface="Times New Roman" charset="0"/>
            </a:endParaRPr>
          </a:p>
          <a:p>
            <a:pPr marL="0" indent="0">
              <a:buSzPct val="90000"/>
              <a:buNone/>
            </a:pPr>
            <a:endParaRPr lang="en-US" sz="2800" dirty="0">
              <a:latin typeface="Times New Roman" charset="0"/>
            </a:endParaRPr>
          </a:p>
          <a:p>
            <a:pPr marL="514337" indent="-514337">
              <a:buSzPct val="90000"/>
              <a:buFont typeface="+mj-lt"/>
              <a:buAutoNum type="arabicPeriod"/>
            </a:pPr>
            <a:endParaRPr lang="en-US" sz="2800" dirty="0">
              <a:latin typeface="Times New Roman" charset="0"/>
            </a:endParaRPr>
          </a:p>
        </p:txBody>
      </p:sp>
    </p:spTree>
    <p:extLst>
      <p:ext uri="{BB962C8B-B14F-4D97-AF65-F5344CB8AC3E}">
        <p14:creationId xmlns:p14="http://schemas.microsoft.com/office/powerpoint/2010/main" val="410240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34</a:t>
            </a:fld>
            <a:endParaRPr lang="en-US" sz="1400">
              <a:solidFill>
                <a:srgbClr val="676A55"/>
              </a:solidFill>
            </a:endParaRPr>
          </a:p>
        </p:txBody>
      </p:sp>
      <p:sp>
        <p:nvSpPr>
          <p:cNvPr id="4100" name="Rectangle 2"/>
          <p:cNvSpPr>
            <a:spLocks noGrp="1" noChangeArrowheads="1"/>
          </p:cNvSpPr>
          <p:nvPr>
            <p:ph type="title"/>
          </p:nvPr>
        </p:nvSpPr>
        <p:spPr>
          <a:xfrm>
            <a:off x="637952" y="-571500"/>
            <a:ext cx="8001000" cy="1143000"/>
          </a:xfrm>
          <a:noFill/>
        </p:spPr>
        <p:txBody>
          <a:bodyPr/>
          <a:lstStyle/>
          <a:p>
            <a:pPr algn="ctr"/>
            <a:r>
              <a:rPr lang="en-US" sz="3200" dirty="0">
                <a:latin typeface="Times New Roman" charset="0"/>
              </a:rPr>
              <a:t>Format for Cover Letter</a:t>
            </a:r>
            <a:endParaRPr lang="en-US" sz="3200" dirty="0">
              <a:latin typeface="Times New Roman" charset="0"/>
              <a:cs typeface="Times New Roman" charset="0"/>
            </a:endParaRPr>
          </a:p>
        </p:txBody>
      </p:sp>
      <p:sp>
        <p:nvSpPr>
          <p:cNvPr id="9219" name="Rectangle 3"/>
          <p:cNvSpPr>
            <a:spLocks noGrp="1" noChangeArrowheads="1"/>
          </p:cNvSpPr>
          <p:nvPr>
            <p:ph type="body" idx="1"/>
          </p:nvPr>
        </p:nvSpPr>
        <p:spPr>
          <a:xfrm>
            <a:off x="269419" y="571503"/>
            <a:ext cx="8417433" cy="5613716"/>
          </a:xfrm>
          <a:noFill/>
        </p:spPr>
        <p:txBody>
          <a:bodyPr>
            <a:normAutofit fontScale="70000" lnSpcReduction="20000"/>
          </a:bodyPr>
          <a:lstStyle/>
          <a:p>
            <a:pPr marL="0" indent="0" algn="ctr">
              <a:buNone/>
            </a:pPr>
            <a:r>
              <a:rPr lang="en-US" sz="2800" dirty="0"/>
              <a:t> </a:t>
            </a:r>
            <a:endParaRPr lang="en-CA" sz="2800" dirty="0"/>
          </a:p>
          <a:p>
            <a:pPr marL="0" indent="0" algn="ctr">
              <a:buNone/>
            </a:pPr>
            <a:r>
              <a:rPr lang="en-US" sz="2800" dirty="0"/>
              <a:t>Stephen John</a:t>
            </a:r>
            <a:endParaRPr lang="en-CA" sz="2800" dirty="0"/>
          </a:p>
          <a:p>
            <a:pPr marL="0" indent="0" algn="ctr">
              <a:buNone/>
            </a:pPr>
            <a:r>
              <a:rPr lang="en-US" sz="2800" dirty="0"/>
              <a:t>235 22nd Street </a:t>
            </a:r>
            <a:endParaRPr lang="en-CA" sz="2800" dirty="0"/>
          </a:p>
          <a:p>
            <a:pPr marL="0" indent="0" algn="ctr">
              <a:buNone/>
            </a:pPr>
            <a:r>
              <a:rPr lang="en-US" sz="2800" dirty="0"/>
              <a:t>London, ON M53G53</a:t>
            </a:r>
            <a:endParaRPr lang="en-CA" sz="2800" dirty="0"/>
          </a:p>
          <a:p>
            <a:pPr marL="0" indent="0" algn="ctr">
              <a:buNone/>
            </a:pPr>
            <a:r>
              <a:rPr lang="en-US" sz="2800" dirty="0"/>
              <a:t>(519) 555-5151</a:t>
            </a:r>
            <a:endParaRPr lang="en-CA" sz="2800" dirty="0"/>
          </a:p>
          <a:p>
            <a:pPr marL="0" indent="0" algn="ctr">
              <a:buNone/>
            </a:pPr>
            <a:r>
              <a:rPr lang="en-US" sz="2800" dirty="0"/>
              <a:t> </a:t>
            </a:r>
            <a:endParaRPr lang="en-CA" sz="2800" dirty="0"/>
          </a:p>
          <a:p>
            <a:pPr marL="0" indent="0" algn="ctr">
              <a:buNone/>
            </a:pPr>
            <a:r>
              <a:rPr lang="en-US" sz="2800" dirty="0"/>
              <a:t> </a:t>
            </a:r>
            <a:endParaRPr lang="en-CA" sz="2800" dirty="0"/>
          </a:p>
          <a:p>
            <a:pPr marL="0" indent="0" algn="ctr">
              <a:buNone/>
            </a:pPr>
            <a:r>
              <a:rPr lang="en-US" sz="2800" dirty="0"/>
              <a:t> </a:t>
            </a:r>
            <a:endParaRPr lang="en-CA" sz="2800" dirty="0"/>
          </a:p>
          <a:p>
            <a:pPr marL="0" indent="0">
              <a:buNone/>
            </a:pPr>
            <a:r>
              <a:rPr lang="en-CA" sz="2800" dirty="0"/>
              <a:t/>
            </a:r>
            <a:br>
              <a:rPr lang="en-CA" sz="2800" dirty="0"/>
            </a:br>
            <a:r>
              <a:rPr lang="en-CA" sz="2800" dirty="0"/>
              <a:t>23 </a:t>
            </a:r>
            <a:r>
              <a:rPr lang="en-US" sz="2800" dirty="0"/>
              <a:t>July 2016</a:t>
            </a:r>
            <a:endParaRPr lang="en-CA" sz="2800" dirty="0"/>
          </a:p>
          <a:p>
            <a:pPr marL="0" indent="0">
              <a:buNone/>
            </a:pPr>
            <a:r>
              <a:rPr lang="en-US" sz="2800" dirty="0"/>
              <a:t> </a:t>
            </a:r>
            <a:endParaRPr lang="en-CA" sz="2800" dirty="0"/>
          </a:p>
          <a:p>
            <a:pPr marL="0" indent="0">
              <a:buNone/>
            </a:pPr>
            <a:r>
              <a:rPr lang="en-CA" sz="2800" dirty="0"/>
              <a:t>[FULL ADDRESS of Company]</a:t>
            </a:r>
          </a:p>
          <a:p>
            <a:pPr marL="0" indent="0">
              <a:buNone/>
            </a:pPr>
            <a:r>
              <a:rPr lang="en-US" sz="2800" dirty="0"/>
              <a:t> </a:t>
            </a:r>
            <a:endParaRPr lang="en-CA" sz="2800" dirty="0"/>
          </a:p>
          <a:p>
            <a:pPr marL="0" indent="0">
              <a:buNone/>
            </a:pPr>
            <a:endParaRPr lang="en-US" sz="2800" dirty="0"/>
          </a:p>
          <a:p>
            <a:pPr marL="0" indent="0">
              <a:buNone/>
            </a:pPr>
            <a:r>
              <a:rPr lang="en-US" sz="2800" dirty="0"/>
              <a:t>Dear [CONTACT PERSON],</a:t>
            </a:r>
            <a:endParaRPr lang="en-CA" sz="2800" dirty="0"/>
          </a:p>
          <a:p>
            <a:pPr marL="0" indent="0">
              <a:buNone/>
            </a:pPr>
            <a:endParaRPr lang="en-US" sz="2800" dirty="0"/>
          </a:p>
          <a:p>
            <a:pPr marL="0" indent="0">
              <a:buNone/>
            </a:pPr>
            <a:r>
              <a:rPr lang="en-US" sz="2800" dirty="0"/>
              <a:t>[BODY] </a:t>
            </a:r>
            <a:endParaRPr lang="en-CA" sz="2800" dirty="0"/>
          </a:p>
          <a:p>
            <a:pPr marL="0" indent="0">
              <a:buNone/>
            </a:pPr>
            <a:r>
              <a:rPr lang="en-US" sz="2800" dirty="0"/>
              <a:t> </a:t>
            </a:r>
            <a:endParaRPr lang="en-CA" sz="2800" dirty="0"/>
          </a:p>
          <a:p>
            <a:pPr marL="0" indent="0">
              <a:buNone/>
            </a:pPr>
            <a:r>
              <a:rPr lang="en-US" sz="2800" dirty="0"/>
              <a:t>Sincerely,</a:t>
            </a:r>
            <a:endParaRPr lang="en-CA" sz="2800" dirty="0"/>
          </a:p>
          <a:p>
            <a:pPr marL="0" indent="0">
              <a:buNone/>
            </a:pPr>
            <a:r>
              <a:rPr lang="en-US" sz="2800" dirty="0"/>
              <a:t> </a:t>
            </a:r>
            <a:endParaRPr lang="en-CA" sz="2800" dirty="0"/>
          </a:p>
          <a:p>
            <a:pPr marL="0" indent="0">
              <a:buNone/>
            </a:pPr>
            <a:r>
              <a:rPr lang="en-US" sz="2800" dirty="0"/>
              <a:t> </a:t>
            </a:r>
            <a:endParaRPr lang="en-CA" sz="2800" dirty="0"/>
          </a:p>
          <a:p>
            <a:pPr marL="0" indent="0">
              <a:buNone/>
            </a:pPr>
            <a:r>
              <a:rPr lang="en-US" sz="2800" dirty="0"/>
              <a:t>Stephen Diego</a:t>
            </a:r>
            <a:endParaRPr lang="en-CA" sz="2800" dirty="0"/>
          </a:p>
        </p:txBody>
      </p:sp>
      <p:sp>
        <p:nvSpPr>
          <p:cNvPr id="2" name="Bent-Up Arrow 1"/>
          <p:cNvSpPr/>
          <p:nvPr/>
        </p:nvSpPr>
        <p:spPr>
          <a:xfrm flipH="1">
            <a:off x="4232897" y="2020631"/>
            <a:ext cx="2905299" cy="519583"/>
          </a:xfrm>
          <a:prstGeom prst="bentUpArrow">
            <a:avLst>
              <a:gd name="adj1" fmla="val 32407"/>
              <a:gd name="adj2" fmla="val 25000"/>
              <a:gd name="adj3" fmla="val 25000"/>
            </a:avLst>
          </a:prstGeom>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r" defTabSz="457189"/>
            <a:endParaRPr lang="en-US" dirty="0">
              <a:solidFill>
                <a:srgbClr val="FF0000"/>
              </a:solidFill>
              <a:latin typeface="Rockwell"/>
              <a:sym typeface="Arial"/>
            </a:endParaRPr>
          </a:p>
        </p:txBody>
      </p:sp>
      <p:sp>
        <p:nvSpPr>
          <p:cNvPr id="3" name="Rectangle 2"/>
          <p:cNvSpPr/>
          <p:nvPr/>
        </p:nvSpPr>
        <p:spPr>
          <a:xfrm>
            <a:off x="6942945" y="1270125"/>
            <a:ext cx="2160296" cy="1754325"/>
          </a:xfrm>
          <a:prstGeom prst="rect">
            <a:avLst/>
          </a:prstGeom>
          <a:noFill/>
        </p:spPr>
        <p:txBody>
          <a:bodyPr wrap="square" lIns="91438" tIns="45719" rIns="91438" bIns="45719">
            <a:spAutoFit/>
          </a:bodyPr>
          <a:lstStyle/>
          <a:p>
            <a:pPr algn="ctr" defTabSz="457189"/>
            <a:r>
              <a:rPr lang="en-CA" sz="2700" b="1" dirty="0">
                <a:ln w="12700">
                  <a:solidFill>
                    <a:srgbClr val="EAEBDE">
                      <a:satMod val="155000"/>
                    </a:srgbClr>
                  </a:solidFill>
                  <a:prstDash val="solid"/>
                </a:ln>
                <a:solidFill>
                  <a:srgbClr val="FFFF00"/>
                </a:solidFill>
                <a:effectLst>
                  <a:outerShdw blurRad="41275" dist="20320" dir="1800000" algn="tl" rotWithShape="0">
                    <a:srgbClr val="000000">
                      <a:alpha val="40000"/>
                    </a:srgbClr>
                  </a:outerShdw>
                </a:effectLst>
                <a:latin typeface="Rockwell"/>
                <a:ea typeface="Arial"/>
                <a:cs typeface="Arial"/>
                <a:sym typeface="Arial"/>
              </a:rPr>
              <a:t>Full Address (email optional)</a:t>
            </a:r>
          </a:p>
        </p:txBody>
      </p:sp>
      <p:sp>
        <p:nvSpPr>
          <p:cNvPr id="7" name="Bent-Up Arrow 6"/>
          <p:cNvSpPr/>
          <p:nvPr/>
        </p:nvSpPr>
        <p:spPr>
          <a:xfrm flipH="1">
            <a:off x="3096234" y="3597060"/>
            <a:ext cx="2905299" cy="519583"/>
          </a:xfrm>
          <a:prstGeom prst="bentUpArrow">
            <a:avLst>
              <a:gd name="adj1" fmla="val 32407"/>
              <a:gd name="adj2" fmla="val 25000"/>
              <a:gd name="adj3" fmla="val 25000"/>
            </a:avLst>
          </a:prstGeom>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r" defTabSz="457189"/>
            <a:endParaRPr lang="en-US" dirty="0">
              <a:solidFill>
                <a:srgbClr val="FF0000"/>
              </a:solidFill>
              <a:latin typeface="Rockwell"/>
              <a:sym typeface="Arial"/>
            </a:endParaRPr>
          </a:p>
        </p:txBody>
      </p:sp>
      <p:sp>
        <p:nvSpPr>
          <p:cNvPr id="8" name="Rectangle 7"/>
          <p:cNvSpPr/>
          <p:nvPr/>
        </p:nvSpPr>
        <p:spPr>
          <a:xfrm>
            <a:off x="6001480" y="3239453"/>
            <a:ext cx="2369102" cy="923328"/>
          </a:xfrm>
          <a:prstGeom prst="rect">
            <a:avLst/>
          </a:prstGeom>
          <a:noFill/>
        </p:spPr>
        <p:txBody>
          <a:bodyPr wrap="square" lIns="91438" tIns="45719" rIns="91438" bIns="45719">
            <a:spAutoFit/>
          </a:bodyPr>
          <a:lstStyle/>
          <a:p>
            <a:pPr algn="ctr" defTabSz="457189"/>
            <a:r>
              <a:rPr lang="en-CA" sz="2700" b="1" dirty="0">
                <a:ln w="12700">
                  <a:solidFill>
                    <a:srgbClr val="EAEBDE">
                      <a:satMod val="155000"/>
                    </a:srgbClr>
                  </a:solidFill>
                  <a:prstDash val="solid"/>
                </a:ln>
                <a:solidFill>
                  <a:srgbClr val="FF6600"/>
                </a:solidFill>
                <a:effectLst>
                  <a:outerShdw blurRad="41275" dist="20320" dir="1800000" algn="tl" rotWithShape="0">
                    <a:srgbClr val="000000">
                      <a:alpha val="40000"/>
                    </a:srgbClr>
                  </a:outerShdw>
                </a:effectLst>
                <a:latin typeface="Rockwell"/>
                <a:ea typeface="Arial"/>
                <a:cs typeface="Arial"/>
                <a:sym typeface="Arial"/>
              </a:rPr>
              <a:t>Full Address of Employer</a:t>
            </a:r>
          </a:p>
        </p:txBody>
      </p:sp>
      <p:sp>
        <p:nvSpPr>
          <p:cNvPr id="9" name="Bent-Up Arrow 8"/>
          <p:cNvSpPr/>
          <p:nvPr/>
        </p:nvSpPr>
        <p:spPr>
          <a:xfrm flipH="1">
            <a:off x="2558766" y="4131057"/>
            <a:ext cx="3442714" cy="519583"/>
          </a:xfrm>
          <a:prstGeom prst="bentUpArrow">
            <a:avLst>
              <a:gd name="adj1" fmla="val 32407"/>
              <a:gd name="adj2" fmla="val 25000"/>
              <a:gd name="adj3" fmla="val 25000"/>
            </a:avLst>
          </a:prstGeom>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r" defTabSz="457189"/>
            <a:endParaRPr lang="en-US" dirty="0">
              <a:solidFill>
                <a:srgbClr val="FF0000"/>
              </a:solidFill>
              <a:latin typeface="Rockwell"/>
              <a:sym typeface="Arial"/>
            </a:endParaRPr>
          </a:p>
        </p:txBody>
      </p:sp>
      <p:sp>
        <p:nvSpPr>
          <p:cNvPr id="10" name="Rectangle 9"/>
          <p:cNvSpPr/>
          <p:nvPr/>
        </p:nvSpPr>
        <p:spPr>
          <a:xfrm>
            <a:off x="6001480" y="4087696"/>
            <a:ext cx="2869350" cy="1338826"/>
          </a:xfrm>
          <a:prstGeom prst="rect">
            <a:avLst/>
          </a:prstGeom>
          <a:noFill/>
        </p:spPr>
        <p:txBody>
          <a:bodyPr wrap="square" lIns="91438" tIns="45719" rIns="91438" bIns="45719">
            <a:spAutoFit/>
          </a:bodyPr>
          <a:lstStyle/>
          <a:p>
            <a:pPr algn="ctr" defTabSz="457189"/>
            <a:r>
              <a:rPr lang="en-CA" sz="2700" b="1" dirty="0">
                <a:ln w="12700">
                  <a:solidFill>
                    <a:srgbClr val="EAEBDE">
                      <a:satMod val="155000"/>
                    </a:srgbClr>
                  </a:solidFill>
                  <a:prstDash val="solid"/>
                </a:ln>
                <a:solidFill>
                  <a:srgbClr val="FFFF00"/>
                </a:solidFill>
                <a:effectLst>
                  <a:outerShdw blurRad="41275" dist="20320" dir="1800000" algn="tl" rotWithShape="0">
                    <a:srgbClr val="000000">
                      <a:alpha val="40000"/>
                    </a:srgbClr>
                  </a:outerShdw>
                </a:effectLst>
                <a:latin typeface="Rockwell"/>
                <a:ea typeface="Arial"/>
                <a:cs typeface="Arial"/>
                <a:sym typeface="Arial"/>
              </a:rPr>
              <a:t>Address a contact (or, the “HR Manager”)</a:t>
            </a:r>
          </a:p>
        </p:txBody>
      </p:sp>
      <p:sp>
        <p:nvSpPr>
          <p:cNvPr id="11" name="Bent-Up Arrow 10"/>
          <p:cNvSpPr/>
          <p:nvPr/>
        </p:nvSpPr>
        <p:spPr>
          <a:xfrm flipH="1">
            <a:off x="578729" y="5659281"/>
            <a:ext cx="2307353" cy="519583"/>
          </a:xfrm>
          <a:prstGeom prst="bentUpArrow">
            <a:avLst>
              <a:gd name="adj1" fmla="val 32407"/>
              <a:gd name="adj2" fmla="val 25000"/>
              <a:gd name="adj3" fmla="val 25000"/>
            </a:avLst>
          </a:prstGeom>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r" defTabSz="457189"/>
            <a:endParaRPr lang="en-US" dirty="0">
              <a:solidFill>
                <a:srgbClr val="FF0000"/>
              </a:solidFill>
              <a:latin typeface="Rockwell"/>
              <a:sym typeface="Arial"/>
            </a:endParaRPr>
          </a:p>
        </p:txBody>
      </p:sp>
      <p:sp>
        <p:nvSpPr>
          <p:cNvPr id="12" name="Rectangle 11"/>
          <p:cNvSpPr/>
          <p:nvPr/>
        </p:nvSpPr>
        <p:spPr>
          <a:xfrm>
            <a:off x="2558773" y="5939051"/>
            <a:ext cx="5657685" cy="861772"/>
          </a:xfrm>
          <a:prstGeom prst="rect">
            <a:avLst/>
          </a:prstGeom>
          <a:noFill/>
        </p:spPr>
        <p:txBody>
          <a:bodyPr wrap="square" lIns="91438" tIns="45719" rIns="91438" bIns="45719">
            <a:spAutoFit/>
          </a:bodyPr>
          <a:lstStyle/>
          <a:p>
            <a:pPr algn="ctr" defTabSz="457189"/>
            <a:r>
              <a:rPr lang="en-CA" sz="2500" b="1" dirty="0">
                <a:ln w="12700">
                  <a:solidFill>
                    <a:srgbClr val="EAEBDE">
                      <a:satMod val="155000"/>
                    </a:srgbClr>
                  </a:solidFill>
                  <a:prstDash val="solid"/>
                </a:ln>
                <a:solidFill>
                  <a:srgbClr val="FF6600"/>
                </a:solidFill>
                <a:effectLst>
                  <a:outerShdw blurRad="41275" dist="20320" dir="1800000" algn="tl" rotWithShape="0">
                    <a:srgbClr val="000000">
                      <a:alpha val="40000"/>
                    </a:srgbClr>
                  </a:outerShdw>
                </a:effectLst>
                <a:latin typeface="Rockwell"/>
                <a:ea typeface="Arial"/>
                <a:cs typeface="Arial"/>
                <a:sym typeface="Arial"/>
              </a:rPr>
              <a:t>Leave room for your signature above your typed name</a:t>
            </a:r>
          </a:p>
        </p:txBody>
      </p:sp>
      <p:sp>
        <p:nvSpPr>
          <p:cNvPr id="13" name="Bent-Up Arrow 12"/>
          <p:cNvSpPr/>
          <p:nvPr/>
        </p:nvSpPr>
        <p:spPr>
          <a:xfrm flipH="1" flipV="1">
            <a:off x="269367" y="2113748"/>
            <a:ext cx="1462270" cy="463401"/>
          </a:xfrm>
          <a:prstGeom prst="bentUpArrow">
            <a:avLst>
              <a:gd name="adj1" fmla="val 32407"/>
              <a:gd name="adj2" fmla="val 25000"/>
              <a:gd name="adj3" fmla="val 25000"/>
            </a:avLst>
          </a:prstGeom>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r" defTabSz="457189"/>
            <a:endParaRPr lang="en-US" dirty="0">
              <a:solidFill>
                <a:srgbClr val="FF0000"/>
              </a:solidFill>
              <a:latin typeface="Rockwell"/>
              <a:sym typeface="Arial"/>
            </a:endParaRPr>
          </a:p>
        </p:txBody>
      </p:sp>
      <p:sp>
        <p:nvSpPr>
          <p:cNvPr id="15" name="Rectangle 14"/>
          <p:cNvSpPr/>
          <p:nvPr/>
        </p:nvSpPr>
        <p:spPr>
          <a:xfrm>
            <a:off x="1805911" y="2020597"/>
            <a:ext cx="2160296" cy="923328"/>
          </a:xfrm>
          <a:prstGeom prst="rect">
            <a:avLst/>
          </a:prstGeom>
          <a:noFill/>
        </p:spPr>
        <p:txBody>
          <a:bodyPr wrap="square" lIns="91438" tIns="45719" rIns="91438" bIns="45719">
            <a:spAutoFit/>
          </a:bodyPr>
          <a:lstStyle/>
          <a:p>
            <a:pPr algn="ctr" defTabSz="457189"/>
            <a:r>
              <a:rPr lang="en-CA" sz="2700" b="1" dirty="0">
                <a:ln w="12700">
                  <a:solidFill>
                    <a:srgbClr val="EAEBDE">
                      <a:satMod val="155000"/>
                    </a:srgbClr>
                  </a:solidFill>
                  <a:prstDash val="solid"/>
                </a:ln>
                <a:solidFill>
                  <a:srgbClr val="FFFF00"/>
                </a:solidFill>
                <a:effectLst>
                  <a:outerShdw blurRad="41275" dist="20320" dir="1800000" algn="tl" rotWithShape="0">
                    <a:srgbClr val="000000">
                      <a:alpha val="40000"/>
                    </a:srgbClr>
                  </a:outerShdw>
                </a:effectLst>
                <a:latin typeface="Rockwell"/>
                <a:ea typeface="Arial"/>
                <a:cs typeface="Arial"/>
                <a:sym typeface="Arial"/>
              </a:rPr>
              <a:t>Include the Date</a:t>
            </a:r>
          </a:p>
        </p:txBody>
      </p:sp>
      <p:sp>
        <p:nvSpPr>
          <p:cNvPr id="16" name="Bent-Up Arrow 15"/>
          <p:cNvSpPr/>
          <p:nvPr/>
        </p:nvSpPr>
        <p:spPr>
          <a:xfrm flipH="1">
            <a:off x="843531" y="4882303"/>
            <a:ext cx="1462270" cy="544220"/>
          </a:xfrm>
          <a:prstGeom prst="bentUpArrow">
            <a:avLst>
              <a:gd name="adj1" fmla="val 32407"/>
              <a:gd name="adj2" fmla="val 25000"/>
              <a:gd name="adj3" fmla="val 25000"/>
            </a:avLst>
          </a:prstGeom>
        </p:spPr>
        <p:style>
          <a:lnRef idx="1">
            <a:schemeClr val="accent6"/>
          </a:lnRef>
          <a:fillRef idx="2">
            <a:schemeClr val="accent6"/>
          </a:fillRef>
          <a:effectRef idx="1">
            <a:schemeClr val="accent6"/>
          </a:effectRef>
          <a:fontRef idx="minor">
            <a:schemeClr val="dk1"/>
          </a:fontRef>
        </p:style>
        <p:txBody>
          <a:bodyPr lIns="91438" tIns="45719" rIns="91438" bIns="45719" rtlCol="0" anchor="ctr"/>
          <a:lstStyle/>
          <a:p>
            <a:pPr algn="r" defTabSz="457189"/>
            <a:endParaRPr lang="en-US" dirty="0">
              <a:solidFill>
                <a:srgbClr val="FF0000"/>
              </a:solidFill>
              <a:latin typeface="Rockwell"/>
              <a:sym typeface="Arial"/>
            </a:endParaRPr>
          </a:p>
        </p:txBody>
      </p:sp>
      <p:sp>
        <p:nvSpPr>
          <p:cNvPr id="18" name="Rectangle 17"/>
          <p:cNvSpPr/>
          <p:nvPr/>
        </p:nvSpPr>
        <p:spPr>
          <a:xfrm>
            <a:off x="2305800" y="4882303"/>
            <a:ext cx="3831888" cy="861772"/>
          </a:xfrm>
          <a:prstGeom prst="rect">
            <a:avLst/>
          </a:prstGeom>
          <a:noFill/>
        </p:spPr>
        <p:txBody>
          <a:bodyPr wrap="square" lIns="91438" tIns="45719" rIns="91438" bIns="45719">
            <a:spAutoFit/>
          </a:bodyPr>
          <a:lstStyle/>
          <a:p>
            <a:pPr algn="ctr" defTabSz="457189"/>
            <a:r>
              <a:rPr lang="en-CA" sz="2500" b="1" dirty="0">
                <a:ln w="12700">
                  <a:solidFill>
                    <a:srgbClr val="EAEBDE">
                      <a:satMod val="155000"/>
                    </a:srgbClr>
                  </a:solidFill>
                  <a:prstDash val="solid"/>
                </a:ln>
                <a:solidFill>
                  <a:srgbClr val="CCFFCC"/>
                </a:solidFill>
                <a:effectLst>
                  <a:outerShdw blurRad="41275" dist="20320" dir="1800000" algn="tl" rotWithShape="0">
                    <a:srgbClr val="000000">
                      <a:alpha val="40000"/>
                    </a:srgbClr>
                  </a:outerShdw>
                </a:effectLst>
                <a:latin typeface="Rockwell"/>
                <a:ea typeface="Arial"/>
                <a:cs typeface="Arial"/>
                <a:sym typeface="Arial"/>
              </a:rPr>
              <a:t>Use </a:t>
            </a:r>
            <a:r>
              <a:rPr lang="en-CA" sz="2500" dirty="0">
                <a:ln w="12700">
                  <a:solidFill>
                    <a:srgbClr val="EAEBDE">
                      <a:satMod val="155000"/>
                    </a:srgbClr>
                  </a:solidFill>
                  <a:prstDash val="solid"/>
                </a:ln>
                <a:solidFill>
                  <a:srgbClr val="CCFFCC"/>
                </a:solidFill>
                <a:effectLst>
                  <a:outerShdw blurRad="41275" dist="20320" dir="1800000" algn="tl" rotWithShape="0">
                    <a:srgbClr val="000000">
                      <a:alpha val="40000"/>
                    </a:srgbClr>
                  </a:outerShdw>
                </a:effectLst>
                <a:latin typeface="Rockwell"/>
                <a:ea typeface="Arial"/>
                <a:cs typeface="Arial"/>
                <a:sym typeface="Arial"/>
              </a:rPr>
              <a:t>approx. </a:t>
            </a:r>
            <a:r>
              <a:rPr lang="en-CA" sz="2500" dirty="0" smtClean="0">
                <a:ln w="12700">
                  <a:solidFill>
                    <a:srgbClr val="EAEBDE">
                      <a:satMod val="155000"/>
                    </a:srgbClr>
                  </a:solidFill>
                  <a:prstDash val="solid"/>
                </a:ln>
                <a:solidFill>
                  <a:srgbClr val="CCFFCC"/>
                </a:solidFill>
                <a:effectLst>
                  <a:outerShdw blurRad="41275" dist="20320" dir="1800000" algn="tl" rotWithShape="0">
                    <a:srgbClr val="000000">
                      <a:alpha val="40000"/>
                    </a:srgbClr>
                  </a:outerShdw>
                </a:effectLst>
                <a:latin typeface="Rockwell"/>
                <a:ea typeface="Arial"/>
                <a:cs typeface="Arial"/>
                <a:sym typeface="Arial"/>
              </a:rPr>
              <a:t>three or four </a:t>
            </a:r>
            <a:r>
              <a:rPr lang="en-CA" sz="2500" dirty="0">
                <a:ln w="12700">
                  <a:solidFill>
                    <a:srgbClr val="EAEBDE">
                      <a:satMod val="155000"/>
                    </a:srgbClr>
                  </a:solidFill>
                  <a:prstDash val="solid"/>
                </a:ln>
                <a:solidFill>
                  <a:srgbClr val="CCFFCC"/>
                </a:solidFill>
                <a:effectLst>
                  <a:outerShdw blurRad="41275" dist="20320" dir="1800000" algn="tl" rotWithShape="0">
                    <a:srgbClr val="000000">
                      <a:alpha val="40000"/>
                    </a:srgbClr>
                  </a:outerShdw>
                </a:effectLst>
                <a:latin typeface="Rockwell"/>
                <a:ea typeface="Arial"/>
                <a:cs typeface="Arial"/>
                <a:sym typeface="Arial"/>
              </a:rPr>
              <a:t>paragraphs; don’t clump!</a:t>
            </a:r>
            <a:endParaRPr lang="en-CA" sz="2500" b="1" dirty="0">
              <a:ln w="12700">
                <a:solidFill>
                  <a:srgbClr val="EAEBDE">
                    <a:satMod val="155000"/>
                  </a:srgbClr>
                </a:solidFill>
                <a:prstDash val="solid"/>
              </a:ln>
              <a:solidFill>
                <a:srgbClr val="CCFFCC"/>
              </a:solidFill>
              <a:effectLst>
                <a:outerShdw blurRad="41275" dist="20320" dir="1800000" algn="tl" rotWithShape="0">
                  <a:srgbClr val="000000">
                    <a:alpha val="40000"/>
                  </a:srgbClr>
                </a:outerShdw>
              </a:effectLst>
              <a:latin typeface="Rockwell"/>
              <a:ea typeface="Arial"/>
              <a:cs typeface="Arial"/>
              <a:sym typeface="Arial"/>
            </a:endParaRPr>
          </a:p>
        </p:txBody>
      </p:sp>
    </p:spTree>
    <p:extLst>
      <p:ext uri="{BB962C8B-B14F-4D97-AF65-F5344CB8AC3E}">
        <p14:creationId xmlns:p14="http://schemas.microsoft.com/office/powerpoint/2010/main" val="426605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2" presetClass="exit" presetSubtype="4" fill="hold" grpId="1" nodeType="withEffect">
                                  <p:stCondLst>
                                    <p:cond delay="0"/>
                                  </p:stCondLst>
                                  <p:childTnLst>
                                    <p:anim calcmode="lin" valueType="num">
                                      <p:cBhvr additive="base">
                                        <p:cTn id="16" dur="500"/>
                                        <p:tgtEl>
                                          <p:spTgt spid="3"/>
                                        </p:tgtEl>
                                        <p:attrNameLst>
                                          <p:attrName>ppt_x</p:attrName>
                                        </p:attrNameLst>
                                      </p:cBhvr>
                                      <p:tavLst>
                                        <p:tav tm="0">
                                          <p:val>
                                            <p:strVal val="ppt_x"/>
                                          </p:val>
                                        </p:tav>
                                        <p:tav tm="100000">
                                          <p:val>
                                            <p:strVal val="ppt_x"/>
                                          </p:val>
                                        </p:tav>
                                      </p:tavLst>
                                    </p:anim>
                                    <p:anim calcmode="lin" valueType="num">
                                      <p:cBhvr additive="base">
                                        <p:cTn id="17" dur="500"/>
                                        <p:tgtEl>
                                          <p:spTgt spid="3"/>
                                        </p:tgtEl>
                                        <p:attrNameLst>
                                          <p:attrName>ppt_y</p:attrName>
                                        </p:attrNameLst>
                                      </p:cBhvr>
                                      <p:tavLst>
                                        <p:tav tm="0">
                                          <p:val>
                                            <p:strVal val="ppt_y"/>
                                          </p:val>
                                        </p:tav>
                                        <p:tav tm="100000">
                                          <p:val>
                                            <p:strVal val="1+ppt_h/2"/>
                                          </p:val>
                                        </p:tav>
                                      </p:tavLst>
                                    </p:anim>
                                    <p:set>
                                      <p:cBhvr>
                                        <p:cTn id="18" dur="1" fill="hold">
                                          <p:stCondLst>
                                            <p:cond delay="499"/>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2000"/>
                                        <p:tgtEl>
                                          <p:spTgt spid="13"/>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2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1" nodeType="clickEffect">
                                  <p:stCondLst>
                                    <p:cond delay="0"/>
                                  </p:stCondLst>
                                  <p:childTnLst>
                                    <p:anim calcmode="lin" valueType="num">
                                      <p:cBhvr additive="base">
                                        <p:cTn id="30" dur="500"/>
                                        <p:tgtEl>
                                          <p:spTgt spid="15"/>
                                        </p:tgtEl>
                                        <p:attrNameLst>
                                          <p:attrName>ppt_x</p:attrName>
                                        </p:attrNameLst>
                                      </p:cBhvr>
                                      <p:tavLst>
                                        <p:tav tm="0">
                                          <p:val>
                                            <p:strVal val="ppt_x"/>
                                          </p:val>
                                        </p:tav>
                                        <p:tav tm="100000">
                                          <p:val>
                                            <p:strVal val="ppt_x"/>
                                          </p:val>
                                        </p:tav>
                                      </p:tavLst>
                                    </p:anim>
                                    <p:anim calcmode="lin" valueType="num">
                                      <p:cBhvr additive="base">
                                        <p:cTn id="31" dur="500"/>
                                        <p:tgtEl>
                                          <p:spTgt spid="15"/>
                                        </p:tgtEl>
                                        <p:attrNameLst>
                                          <p:attrName>ppt_y</p:attrName>
                                        </p:attrNameLst>
                                      </p:cBhvr>
                                      <p:tavLst>
                                        <p:tav tm="0">
                                          <p:val>
                                            <p:strVal val="ppt_y"/>
                                          </p:val>
                                        </p:tav>
                                        <p:tav tm="100000">
                                          <p:val>
                                            <p:strVal val="1+ppt_h/2"/>
                                          </p:val>
                                        </p:tav>
                                      </p:tavLst>
                                    </p:anim>
                                    <p:set>
                                      <p:cBhvr>
                                        <p:cTn id="32" dur="1" fill="hold">
                                          <p:stCondLst>
                                            <p:cond delay="499"/>
                                          </p:stCondLst>
                                        </p:cTn>
                                        <p:tgtEl>
                                          <p:spTgt spid="15"/>
                                        </p:tgtEl>
                                        <p:attrNameLst>
                                          <p:attrName>style.visibility</p:attrName>
                                        </p:attrNameLst>
                                      </p:cBhvr>
                                      <p:to>
                                        <p:strVal val="hidden"/>
                                      </p:to>
                                    </p:set>
                                  </p:childTnLst>
                                </p:cTn>
                              </p:par>
                              <p:par>
                                <p:cTn id="33" presetID="2" presetClass="exit" presetSubtype="4" fill="hold" grpId="1" nodeType="withEffect">
                                  <p:stCondLst>
                                    <p:cond delay="0"/>
                                  </p:stCondLst>
                                  <p:childTnLst>
                                    <p:anim calcmode="lin" valueType="num">
                                      <p:cBhvr additive="base">
                                        <p:cTn id="34" dur="500"/>
                                        <p:tgtEl>
                                          <p:spTgt spid="13"/>
                                        </p:tgtEl>
                                        <p:attrNameLst>
                                          <p:attrName>ppt_x</p:attrName>
                                        </p:attrNameLst>
                                      </p:cBhvr>
                                      <p:tavLst>
                                        <p:tav tm="0">
                                          <p:val>
                                            <p:strVal val="ppt_x"/>
                                          </p:val>
                                        </p:tav>
                                        <p:tav tm="100000">
                                          <p:val>
                                            <p:strVal val="ppt_x"/>
                                          </p:val>
                                        </p:tav>
                                      </p:tavLst>
                                    </p:anim>
                                    <p:anim calcmode="lin" valueType="num">
                                      <p:cBhvr additive="base">
                                        <p:cTn id="35" dur="500"/>
                                        <p:tgtEl>
                                          <p:spTgt spid="13"/>
                                        </p:tgtEl>
                                        <p:attrNameLst>
                                          <p:attrName>ppt_y</p:attrName>
                                        </p:attrNameLst>
                                      </p:cBhvr>
                                      <p:tavLst>
                                        <p:tav tm="0">
                                          <p:val>
                                            <p:strVal val="ppt_y"/>
                                          </p:val>
                                        </p:tav>
                                        <p:tav tm="100000">
                                          <p:val>
                                            <p:strVal val="1+ppt_h/2"/>
                                          </p:val>
                                        </p:tav>
                                      </p:tavLst>
                                    </p:anim>
                                    <p:set>
                                      <p:cBhvr>
                                        <p:cTn id="36" dur="1" fill="hold">
                                          <p:stCondLst>
                                            <p:cond delay="499"/>
                                          </p:stCondLst>
                                        </p:cTn>
                                        <p:tgtEl>
                                          <p:spTgt spid="1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heel(1)">
                                      <p:cBhvr>
                                        <p:cTn id="41" dur="2000"/>
                                        <p:tgtEl>
                                          <p:spTgt spid="8"/>
                                        </p:tgtEl>
                                      </p:cBhvr>
                                    </p:animEffect>
                                  </p:childTnLst>
                                </p:cTn>
                              </p:par>
                              <p:par>
                                <p:cTn id="42" presetID="18" presetClass="entr" presetSubtype="12"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strips(downLeft)">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xit" presetSubtype="4" fill="hold" grpId="1" nodeType="clickEffect">
                                  <p:stCondLst>
                                    <p:cond delay="0"/>
                                  </p:stCondLst>
                                  <p:childTnLst>
                                    <p:anim calcmode="lin" valueType="num">
                                      <p:cBhvr additive="base">
                                        <p:cTn id="48" dur="500"/>
                                        <p:tgtEl>
                                          <p:spTgt spid="8"/>
                                        </p:tgtEl>
                                        <p:attrNameLst>
                                          <p:attrName>ppt_y</p:attrName>
                                        </p:attrNameLst>
                                      </p:cBhvr>
                                      <p:tavLst>
                                        <p:tav tm="0">
                                          <p:val>
                                            <p:strVal val="#ppt_y"/>
                                          </p:val>
                                        </p:tav>
                                        <p:tav tm="100000">
                                          <p:val>
                                            <p:strVal val="#ppt_y+#ppt_h*1.125000"/>
                                          </p:val>
                                        </p:tav>
                                      </p:tavLst>
                                    </p:anim>
                                    <p:animEffect transition="out" filter="wipe(down)">
                                      <p:cBhvr>
                                        <p:cTn id="49" dur="500"/>
                                        <p:tgtEl>
                                          <p:spTgt spid="8"/>
                                        </p:tgtEl>
                                      </p:cBhvr>
                                    </p:animEffect>
                                    <p:set>
                                      <p:cBhvr>
                                        <p:cTn id="50" dur="1" fill="hold">
                                          <p:stCondLst>
                                            <p:cond delay="499"/>
                                          </p:stCondLst>
                                        </p:cTn>
                                        <p:tgtEl>
                                          <p:spTgt spid="8"/>
                                        </p:tgtEl>
                                        <p:attrNameLst>
                                          <p:attrName>style.visibility</p:attrName>
                                        </p:attrNameLst>
                                      </p:cBhvr>
                                      <p:to>
                                        <p:strVal val="hidden"/>
                                      </p:to>
                                    </p:set>
                                  </p:childTnLst>
                                </p:cTn>
                              </p:par>
                              <p:par>
                                <p:cTn id="51" presetID="12" presetClass="exit" presetSubtype="4" fill="hold" grpId="1" nodeType="withEffect">
                                  <p:stCondLst>
                                    <p:cond delay="0"/>
                                  </p:stCondLst>
                                  <p:childTnLst>
                                    <p:anim calcmode="lin" valueType="num">
                                      <p:cBhvr additive="base">
                                        <p:cTn id="52" dur="500"/>
                                        <p:tgtEl>
                                          <p:spTgt spid="7"/>
                                        </p:tgtEl>
                                        <p:attrNameLst>
                                          <p:attrName>ppt_y</p:attrName>
                                        </p:attrNameLst>
                                      </p:cBhvr>
                                      <p:tavLst>
                                        <p:tav tm="0">
                                          <p:val>
                                            <p:strVal val="#ppt_y"/>
                                          </p:val>
                                        </p:tav>
                                        <p:tav tm="100000">
                                          <p:val>
                                            <p:strVal val="#ppt_y+#ppt_h*1.125000"/>
                                          </p:val>
                                        </p:tav>
                                      </p:tavLst>
                                    </p:anim>
                                    <p:animEffect transition="out" filter="wipe(down)">
                                      <p:cBhvr>
                                        <p:cTn id="53" dur="500"/>
                                        <p:tgtEl>
                                          <p:spTgt spid="7"/>
                                        </p:tgtEl>
                                      </p:cBhvr>
                                    </p:animEffect>
                                    <p:set>
                                      <p:cBhvr>
                                        <p:cTn id="54" dur="1" fill="hold">
                                          <p:stCondLst>
                                            <p:cond delay="499"/>
                                          </p:stCondLst>
                                        </p:cTn>
                                        <p:tgtEl>
                                          <p:spTgt spid="7"/>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1" nodeType="clickEffect">
                                  <p:stCondLst>
                                    <p:cond delay="0"/>
                                  </p:stCondLst>
                                  <p:childTnLst>
                                    <p:animEffect transition="out" filter="dissolve">
                                      <p:cBhvr>
                                        <p:cTn id="66" dur="500"/>
                                        <p:tgtEl>
                                          <p:spTgt spid="10"/>
                                        </p:tgtEl>
                                      </p:cBhvr>
                                    </p:animEffect>
                                    <p:set>
                                      <p:cBhvr>
                                        <p:cTn id="67" dur="1" fill="hold">
                                          <p:stCondLst>
                                            <p:cond delay="499"/>
                                          </p:stCondLst>
                                        </p:cTn>
                                        <p:tgtEl>
                                          <p:spTgt spid="10"/>
                                        </p:tgtEl>
                                        <p:attrNameLst>
                                          <p:attrName>style.visibility</p:attrName>
                                        </p:attrNameLst>
                                      </p:cBhvr>
                                      <p:to>
                                        <p:strVal val="hidden"/>
                                      </p:to>
                                    </p:set>
                                  </p:childTnLst>
                                </p:cTn>
                              </p:par>
                              <p:par>
                                <p:cTn id="68" presetID="2" presetClass="exit" presetSubtype="4" fill="hold" grpId="1" nodeType="withEffect">
                                  <p:stCondLst>
                                    <p:cond delay="0"/>
                                  </p:stCondLst>
                                  <p:childTnLst>
                                    <p:anim calcmode="lin" valueType="num">
                                      <p:cBhvr additive="base">
                                        <p:cTn id="69" dur="500"/>
                                        <p:tgtEl>
                                          <p:spTgt spid="9"/>
                                        </p:tgtEl>
                                        <p:attrNameLst>
                                          <p:attrName>ppt_x</p:attrName>
                                        </p:attrNameLst>
                                      </p:cBhvr>
                                      <p:tavLst>
                                        <p:tav tm="0">
                                          <p:val>
                                            <p:strVal val="ppt_x"/>
                                          </p:val>
                                        </p:tav>
                                        <p:tav tm="100000">
                                          <p:val>
                                            <p:strVal val="ppt_x"/>
                                          </p:val>
                                        </p:tav>
                                      </p:tavLst>
                                    </p:anim>
                                    <p:anim calcmode="lin" valueType="num">
                                      <p:cBhvr additive="base">
                                        <p:cTn id="70" dur="500"/>
                                        <p:tgtEl>
                                          <p:spTgt spid="9"/>
                                        </p:tgtEl>
                                        <p:attrNameLst>
                                          <p:attrName>ppt_y</p:attrName>
                                        </p:attrNameLst>
                                      </p:cBhvr>
                                      <p:tavLst>
                                        <p:tav tm="0">
                                          <p:val>
                                            <p:strVal val="ppt_y"/>
                                          </p:val>
                                        </p:tav>
                                        <p:tav tm="100000">
                                          <p:val>
                                            <p:strVal val="1+ppt_h/2"/>
                                          </p:val>
                                        </p:tav>
                                      </p:tavLst>
                                    </p:anim>
                                    <p:set>
                                      <p:cBhvr>
                                        <p:cTn id="71" dur="1" fill="hold">
                                          <p:stCondLst>
                                            <p:cond delay="499"/>
                                          </p:stCondLst>
                                        </p:cTn>
                                        <p:tgtEl>
                                          <p:spTgt spid="9"/>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xit" presetSubtype="4" fill="hold" grpId="1" nodeType="clickEffect">
                                  <p:stCondLst>
                                    <p:cond delay="0"/>
                                  </p:stCondLst>
                                  <p:childTnLst>
                                    <p:anim calcmode="lin" valueType="num">
                                      <p:cBhvr additive="base">
                                        <p:cTn id="83" dur="500"/>
                                        <p:tgtEl>
                                          <p:spTgt spid="16"/>
                                        </p:tgtEl>
                                        <p:attrNameLst>
                                          <p:attrName>ppt_x</p:attrName>
                                        </p:attrNameLst>
                                      </p:cBhvr>
                                      <p:tavLst>
                                        <p:tav tm="0">
                                          <p:val>
                                            <p:strVal val="ppt_x"/>
                                          </p:val>
                                        </p:tav>
                                        <p:tav tm="100000">
                                          <p:val>
                                            <p:strVal val="ppt_x"/>
                                          </p:val>
                                        </p:tav>
                                      </p:tavLst>
                                    </p:anim>
                                    <p:anim calcmode="lin" valueType="num">
                                      <p:cBhvr additive="base">
                                        <p:cTn id="84" dur="500"/>
                                        <p:tgtEl>
                                          <p:spTgt spid="16"/>
                                        </p:tgtEl>
                                        <p:attrNameLst>
                                          <p:attrName>ppt_y</p:attrName>
                                        </p:attrNameLst>
                                      </p:cBhvr>
                                      <p:tavLst>
                                        <p:tav tm="0">
                                          <p:val>
                                            <p:strVal val="ppt_y"/>
                                          </p:val>
                                        </p:tav>
                                        <p:tav tm="100000">
                                          <p:val>
                                            <p:strVal val="1+ppt_h/2"/>
                                          </p:val>
                                        </p:tav>
                                      </p:tavLst>
                                    </p:anim>
                                    <p:set>
                                      <p:cBhvr>
                                        <p:cTn id="85" dur="1" fill="hold">
                                          <p:stCondLst>
                                            <p:cond delay="499"/>
                                          </p:stCondLst>
                                        </p:cTn>
                                        <p:tgtEl>
                                          <p:spTgt spid="16"/>
                                        </p:tgtEl>
                                        <p:attrNameLst>
                                          <p:attrName>style.visibility</p:attrName>
                                        </p:attrNameLst>
                                      </p:cBhvr>
                                      <p:to>
                                        <p:strVal val="hidden"/>
                                      </p:to>
                                    </p:set>
                                  </p:childTnLst>
                                </p:cTn>
                              </p:par>
                              <p:par>
                                <p:cTn id="86" presetID="12" presetClass="exit" presetSubtype="4" fill="hold" grpId="1" nodeType="withEffect">
                                  <p:stCondLst>
                                    <p:cond delay="0"/>
                                  </p:stCondLst>
                                  <p:childTnLst>
                                    <p:anim calcmode="lin" valueType="num">
                                      <p:cBhvr additive="base">
                                        <p:cTn id="87" dur="500"/>
                                        <p:tgtEl>
                                          <p:spTgt spid="12"/>
                                        </p:tgtEl>
                                        <p:attrNameLst>
                                          <p:attrName>ppt_y</p:attrName>
                                        </p:attrNameLst>
                                      </p:cBhvr>
                                      <p:tavLst>
                                        <p:tav tm="0">
                                          <p:val>
                                            <p:strVal val="#ppt_y"/>
                                          </p:val>
                                        </p:tav>
                                        <p:tav tm="100000">
                                          <p:val>
                                            <p:strVal val="#ppt_y+#ppt_h*1.125000"/>
                                          </p:val>
                                        </p:tav>
                                      </p:tavLst>
                                    </p:anim>
                                    <p:animEffect transition="out" filter="wipe(down)">
                                      <p:cBhvr>
                                        <p:cTn id="88" dur="500"/>
                                        <p:tgtEl>
                                          <p:spTgt spid="12"/>
                                        </p:tgtEl>
                                      </p:cBhvr>
                                    </p:animEffect>
                                    <p:set>
                                      <p:cBhvr>
                                        <p:cTn id="89" dur="1" fill="hold">
                                          <p:stCondLst>
                                            <p:cond delay="499"/>
                                          </p:stCondLst>
                                        </p:cTn>
                                        <p:tgtEl>
                                          <p:spTgt spid="12"/>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fade">
                                      <p:cBhvr>
                                        <p:cTn id="9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7" grpId="0" animBg="1"/>
      <p:bldP spid="7" grpId="1" animBg="1"/>
      <p:bldP spid="8" grpId="0"/>
      <p:bldP spid="8" grpId="1"/>
      <p:bldP spid="9" grpId="0" animBg="1"/>
      <p:bldP spid="9" grpId="1" animBg="1"/>
      <p:bldP spid="10" grpId="0"/>
      <p:bldP spid="10" grpId="1"/>
      <p:bldP spid="11" grpId="0" animBg="1"/>
      <p:bldP spid="12" grpId="0"/>
      <p:bldP spid="12" grpId="1"/>
      <p:bldP spid="13" grpId="0" animBg="1"/>
      <p:bldP spid="13" grpId="1" animBg="1"/>
      <p:bldP spid="15" grpId="0"/>
      <p:bldP spid="15" grpId="1"/>
      <p:bldP spid="16" grpId="0" animBg="1"/>
      <p:bldP spid="16" grpId="1" animBg="1"/>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500" y="1"/>
            <a:ext cx="8379644" cy="6688667"/>
          </a:xfrm>
        </p:spPr>
        <p:txBody>
          <a:bodyPr>
            <a:normAutofit/>
          </a:bodyPr>
          <a:lstStyle/>
          <a:p>
            <a:pPr marL="0" indent="0" algn="ctr">
              <a:buNone/>
            </a:pPr>
            <a:endParaRPr lang="en-CA" sz="5500" dirty="0" smtClean="0"/>
          </a:p>
          <a:p>
            <a:pPr marL="0" indent="0" algn="ctr">
              <a:buNone/>
            </a:pPr>
            <a:r>
              <a:rPr lang="en-CA" sz="5000" dirty="0" smtClean="0"/>
              <a:t>RESUMES</a:t>
            </a:r>
          </a:p>
        </p:txBody>
      </p:sp>
    </p:spTree>
    <p:extLst>
      <p:ext uri="{BB962C8B-B14F-4D97-AF65-F5344CB8AC3E}">
        <p14:creationId xmlns:p14="http://schemas.microsoft.com/office/powerpoint/2010/main" val="214501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71257"/>
            <a:ext cx="8534400" cy="5334000"/>
          </a:xfrm>
        </p:spPr>
        <p:txBody>
          <a:bodyPr>
            <a:normAutofit fontScale="92500" lnSpcReduction="10000"/>
          </a:bodyPr>
          <a:lstStyle/>
          <a:p>
            <a:pPr marL="0" indent="0" algn="ctr">
              <a:lnSpc>
                <a:spcPct val="80000"/>
              </a:lnSpc>
              <a:buNone/>
            </a:pPr>
            <a:r>
              <a:rPr lang="en-US" dirty="0" smtClean="0">
                <a:latin typeface="Calibri" charset="0"/>
              </a:rPr>
              <a:t>The First Part of Your Resume is Your </a:t>
            </a:r>
            <a:r>
              <a:rPr lang="en-US" b="1" dirty="0" smtClean="0">
                <a:latin typeface="Calibri" charset="0"/>
              </a:rPr>
              <a:t>Profile</a:t>
            </a:r>
          </a:p>
          <a:p>
            <a:pPr marL="0" indent="0" algn="ctr">
              <a:lnSpc>
                <a:spcPct val="80000"/>
              </a:lnSpc>
              <a:buNone/>
            </a:pPr>
            <a:endParaRPr lang="en-US" dirty="0">
              <a:latin typeface="Calibri" charset="0"/>
            </a:endParaRPr>
          </a:p>
          <a:p>
            <a:pPr marL="0" indent="0" algn="ctr">
              <a:lnSpc>
                <a:spcPct val="80000"/>
              </a:lnSpc>
              <a:buNone/>
            </a:pPr>
            <a:r>
              <a:rPr lang="en-US" dirty="0" smtClean="0">
                <a:latin typeface="Calibri" charset="0"/>
              </a:rPr>
              <a:t>Offering vs. Taking</a:t>
            </a:r>
            <a:endParaRPr lang="en-US" dirty="0">
              <a:latin typeface="Calibri" charset="0"/>
            </a:endParaRPr>
          </a:p>
          <a:p>
            <a:pPr marL="0" indent="0">
              <a:lnSpc>
                <a:spcPct val="80000"/>
              </a:lnSpc>
              <a:buNone/>
            </a:pPr>
            <a:endParaRPr lang="en-US" dirty="0">
              <a:latin typeface="Calibri" charset="0"/>
            </a:endParaRPr>
          </a:p>
          <a:p>
            <a:pPr marL="0" indent="0" algn="ctr">
              <a:lnSpc>
                <a:spcPct val="80000"/>
              </a:lnSpc>
              <a:buNone/>
            </a:pPr>
            <a:r>
              <a:rPr lang="en-US" sz="2400" b="1" i="1" dirty="0" smtClean="0">
                <a:latin typeface="Calibri" charset="0"/>
              </a:rPr>
              <a:t>Profile (offering) vs. Objective (taking)</a:t>
            </a:r>
          </a:p>
          <a:p>
            <a:pPr marL="0" indent="0" algn="ctr">
              <a:lnSpc>
                <a:spcPct val="80000"/>
              </a:lnSpc>
              <a:buNone/>
            </a:pPr>
            <a:endParaRPr lang="en-US" sz="2400" b="1" i="1" dirty="0" smtClean="0">
              <a:latin typeface="Calibri" charset="0"/>
            </a:endParaRPr>
          </a:p>
          <a:p>
            <a:pPr marL="0" indent="0" algn="ctr">
              <a:lnSpc>
                <a:spcPct val="80000"/>
              </a:lnSpc>
              <a:buNone/>
            </a:pPr>
            <a:r>
              <a:rPr lang="en-US" sz="1900" b="1" dirty="0" smtClean="0">
                <a:latin typeface="Calibri" charset="0"/>
              </a:rPr>
              <a:t>Profiles: short, one-paragraph summaries of your work experience and abilities.</a:t>
            </a:r>
          </a:p>
          <a:p>
            <a:pPr marL="0" indent="0" algn="ctr">
              <a:lnSpc>
                <a:spcPct val="80000"/>
              </a:lnSpc>
              <a:buNone/>
            </a:pPr>
            <a:endParaRPr lang="en-US" sz="2400" b="1" dirty="0" smtClean="0">
              <a:latin typeface="Calibri" charset="0"/>
            </a:endParaRPr>
          </a:p>
          <a:p>
            <a:pPr marL="0" indent="0" algn="ctr">
              <a:lnSpc>
                <a:spcPct val="80000"/>
              </a:lnSpc>
              <a:buNone/>
            </a:pPr>
            <a:r>
              <a:rPr lang="en-US" sz="1900" b="1" dirty="0" smtClean="0">
                <a:latin typeface="Calibri" charset="0"/>
              </a:rPr>
              <a:t>Objectives: a short one- or two-sentence statement of your wants.</a:t>
            </a:r>
          </a:p>
          <a:p>
            <a:pPr marL="0" indent="0" algn="ctr">
              <a:lnSpc>
                <a:spcPct val="80000"/>
              </a:lnSpc>
              <a:buNone/>
            </a:pPr>
            <a:endParaRPr lang="en-US" sz="2400" b="1" i="1" dirty="0">
              <a:latin typeface="Calibri" charset="0"/>
            </a:endParaRPr>
          </a:p>
          <a:p>
            <a:pPr marL="0" indent="0" algn="ctr">
              <a:lnSpc>
                <a:spcPct val="80000"/>
              </a:lnSpc>
              <a:buNone/>
            </a:pPr>
            <a:r>
              <a:rPr lang="en-US" sz="2400" b="1" i="1" dirty="0" smtClean="0">
                <a:latin typeface="Calibri" charset="0"/>
              </a:rPr>
              <a:t>A profile is preferred because it, unlike an “objective,” </a:t>
            </a:r>
            <a:r>
              <a:rPr lang="en-US" sz="2400" b="1" dirty="0" smtClean="0">
                <a:latin typeface="Calibri" charset="0"/>
              </a:rPr>
              <a:t>is about your fit, rather than your goals. An objective is something like “To obtain a full-time position in X field.” &lt;&lt;&lt; But do you see how that only serves </a:t>
            </a:r>
            <a:r>
              <a:rPr lang="en-US" sz="2400" b="1" i="1" dirty="0" smtClean="0">
                <a:latin typeface="Calibri" charset="0"/>
              </a:rPr>
              <a:t>your </a:t>
            </a:r>
            <a:r>
              <a:rPr lang="en-US" sz="2400" b="1" dirty="0" smtClean="0">
                <a:latin typeface="Calibri" charset="0"/>
              </a:rPr>
              <a:t>needs, not the needs of the company? </a:t>
            </a:r>
          </a:p>
          <a:p>
            <a:pPr marL="0" indent="0" algn="ctr">
              <a:lnSpc>
                <a:spcPct val="80000"/>
              </a:lnSpc>
              <a:buNone/>
            </a:pPr>
            <a:endParaRPr lang="en-US" sz="2400" b="1" dirty="0">
              <a:latin typeface="Calibri" charset="0"/>
            </a:endParaRPr>
          </a:p>
          <a:p>
            <a:pPr marL="0" indent="0" algn="ctr">
              <a:lnSpc>
                <a:spcPct val="80000"/>
              </a:lnSpc>
              <a:buNone/>
            </a:pPr>
            <a:r>
              <a:rPr lang="en-US" sz="2400" b="1" dirty="0" smtClean="0">
                <a:latin typeface="Calibri" charset="0"/>
              </a:rPr>
              <a:t>Use a profile instead of an objective. Cut the objective from your resume right now. Now!</a:t>
            </a:r>
          </a:p>
          <a:p>
            <a:pPr marL="0" indent="0" algn="ctr">
              <a:lnSpc>
                <a:spcPct val="80000"/>
              </a:lnSpc>
              <a:buNone/>
            </a:pPr>
            <a:endParaRPr lang="en-US" sz="2400" b="1" dirty="0">
              <a:latin typeface="Calibri" charset="0"/>
            </a:endParaRPr>
          </a:p>
          <a:p>
            <a:pPr marL="0" indent="0" algn="ctr">
              <a:lnSpc>
                <a:spcPct val="80000"/>
              </a:lnSpc>
              <a:buNone/>
            </a:pPr>
            <a:r>
              <a:rPr lang="en-US" sz="2400" b="1" dirty="0" smtClean="0">
                <a:latin typeface="Calibri" charset="0"/>
              </a:rPr>
              <a:t>Use a profile that is like a “teaser” of your abilities. You should be identifying job-relevant things that you can then </a:t>
            </a:r>
            <a:r>
              <a:rPr lang="en-US" sz="2400" b="1" i="1" dirty="0" smtClean="0">
                <a:latin typeface="Calibri" charset="0"/>
              </a:rPr>
              <a:t>prove </a:t>
            </a:r>
            <a:r>
              <a:rPr lang="en-US" sz="2400" b="1" dirty="0" smtClean="0">
                <a:latin typeface="Calibri" charset="0"/>
              </a:rPr>
              <a:t>in</a:t>
            </a:r>
            <a:r>
              <a:rPr lang="en-US" sz="2400" b="1" i="1" dirty="0" smtClean="0">
                <a:latin typeface="Calibri" charset="0"/>
              </a:rPr>
              <a:t> </a:t>
            </a:r>
            <a:r>
              <a:rPr lang="en-US" sz="2400" b="1" i="1" dirty="0">
                <a:latin typeface="Calibri" charset="0"/>
              </a:rPr>
              <a:t>your </a:t>
            </a:r>
            <a:r>
              <a:rPr lang="en-US" sz="2400" b="1" i="1" dirty="0" smtClean="0">
                <a:latin typeface="Calibri" charset="0"/>
              </a:rPr>
              <a:t>resume. An example is on the next slide.</a:t>
            </a:r>
            <a:endParaRPr lang="en-US" sz="2400" i="1" dirty="0">
              <a:latin typeface="Calibri" charset="0"/>
            </a:endParaRPr>
          </a:p>
          <a:p>
            <a:pPr marL="0" indent="0"/>
            <a:endParaRPr lang="en-US" dirty="0">
              <a:latin typeface="Calibri" charset="0"/>
            </a:endParaRPr>
          </a:p>
        </p:txBody>
      </p:sp>
    </p:spTree>
    <p:extLst>
      <p:ext uri="{BB962C8B-B14F-4D97-AF65-F5344CB8AC3E}">
        <p14:creationId xmlns:p14="http://schemas.microsoft.com/office/powerpoint/2010/main" val="276199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306540" y="1701437"/>
            <a:ext cx="8320191" cy="1981200"/>
          </a:xfrm>
          <a:ln w="38100">
            <a:solidFill>
              <a:srgbClr val="2614AC"/>
            </a:solidFill>
            <a:miter lim="800000"/>
            <a:headEnd/>
            <a:tailEnd/>
          </a:ln>
        </p:spPr>
        <p:txBody>
          <a:bodyPr>
            <a:normAutofit fontScale="92500"/>
          </a:bodyPr>
          <a:lstStyle/>
          <a:p>
            <a:pPr>
              <a:buFont typeface="Arial" charset="0"/>
              <a:buNone/>
            </a:pPr>
            <a:r>
              <a:rPr lang="en-US" sz="1600" dirty="0">
                <a:latin typeface="Calibri" charset="0"/>
              </a:rPr>
              <a:t>	</a:t>
            </a:r>
          </a:p>
          <a:p>
            <a:pPr>
              <a:buFont typeface="Arial" charset="0"/>
              <a:buNone/>
            </a:pPr>
            <a:r>
              <a:rPr lang="en-US" dirty="0">
                <a:latin typeface="Calibri" charset="0"/>
              </a:rPr>
              <a:t>	</a:t>
            </a:r>
            <a:r>
              <a:rPr lang="en-US" sz="3600" dirty="0">
                <a:latin typeface="Calibri" charset="0"/>
              </a:rPr>
              <a:t>To </a:t>
            </a:r>
            <a:r>
              <a:rPr lang="en-US" sz="3600" dirty="0" smtClean="0">
                <a:latin typeface="Calibri" charset="0"/>
              </a:rPr>
              <a:t>obtain work as a law clerk and to fulfill my career ambitions, which include obtaining a senior team leadership position.</a:t>
            </a:r>
            <a:endParaRPr lang="en-US" dirty="0">
              <a:latin typeface="Calibri" charset="0"/>
            </a:endParaRPr>
          </a:p>
        </p:txBody>
      </p:sp>
      <p:sp>
        <p:nvSpPr>
          <p:cNvPr id="4" name="Rectangle 3"/>
          <p:cNvSpPr/>
          <p:nvPr/>
        </p:nvSpPr>
        <p:spPr>
          <a:xfrm>
            <a:off x="2332298" y="4509120"/>
            <a:ext cx="3901525" cy="553996"/>
          </a:xfrm>
          <a:prstGeom prst="rect">
            <a:avLst/>
          </a:prstGeom>
          <a:noFill/>
        </p:spPr>
        <p:txBody>
          <a:bodyPr wrap="none" lIns="91438" tIns="45719" rIns="91438" bIns="45719">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457189">
              <a:defRPr/>
            </a:pPr>
            <a:r>
              <a:rPr lang="en-US" sz="3000" b="1" spc="50" dirty="0" smtClean="0">
                <a:ln w="11430"/>
                <a:gradFill>
                  <a:gsLst>
                    <a:gs pos="25000">
                      <a:srgbClr val="B0CCB0">
                        <a:satMod val="155000"/>
                      </a:srgbClr>
                    </a:gs>
                    <a:gs pos="100000">
                      <a:srgbClr val="B0CCB0">
                        <a:shade val="45000"/>
                        <a:satMod val="165000"/>
                      </a:srgbClr>
                    </a:gs>
                  </a:gsLst>
                  <a:lin ang="5400000"/>
                </a:gradFill>
                <a:effectLst>
                  <a:outerShdw blurRad="76200" dist="50800" dir="5400000" algn="tl" rotWithShape="0">
                    <a:srgbClr val="000000">
                      <a:alpha val="65000"/>
                    </a:srgbClr>
                  </a:outerShdw>
                </a:effectLst>
                <a:latin typeface="Rockwell"/>
                <a:ea typeface="Arial"/>
                <a:cs typeface="Arial"/>
                <a:sym typeface="Arial"/>
              </a:rPr>
              <a:t>Objective Example</a:t>
            </a:r>
            <a:endParaRPr lang="en-US" sz="3000" b="1" spc="50" dirty="0">
              <a:ln w="11430"/>
              <a:gradFill>
                <a:gsLst>
                  <a:gs pos="25000">
                    <a:srgbClr val="B0CCB0">
                      <a:satMod val="155000"/>
                    </a:srgbClr>
                  </a:gs>
                  <a:gs pos="100000">
                    <a:srgbClr val="B0CCB0">
                      <a:shade val="45000"/>
                      <a:satMod val="165000"/>
                    </a:srgbClr>
                  </a:gs>
                </a:gsLst>
                <a:lin ang="5400000"/>
              </a:gradFill>
              <a:effectLst>
                <a:outerShdw blurRad="76200" dist="50800" dir="5400000" algn="tl" rotWithShape="0">
                  <a:srgbClr val="000000">
                    <a:alpha val="65000"/>
                  </a:srgbClr>
                </a:outerShdw>
              </a:effectLst>
              <a:latin typeface="Rockwell"/>
              <a:ea typeface="Arial"/>
              <a:cs typeface="Arial"/>
              <a:sym typeface="Arial"/>
            </a:endParaRPr>
          </a:p>
        </p:txBody>
      </p:sp>
    </p:spTree>
    <p:extLst>
      <p:ext uri="{BB962C8B-B14F-4D97-AF65-F5344CB8AC3E}">
        <p14:creationId xmlns:p14="http://schemas.microsoft.com/office/powerpoint/2010/main" val="197594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6499" name="Rectangle 3"/>
          <p:cNvSpPr>
            <a:spLocks noGrp="1" noChangeArrowheads="1"/>
          </p:cNvSpPr>
          <p:nvPr>
            <p:ph idx="1"/>
          </p:nvPr>
        </p:nvSpPr>
        <p:spPr>
          <a:xfrm>
            <a:off x="457200" y="550333"/>
            <a:ext cx="8229600" cy="5926667"/>
          </a:xfrm>
          <a:ln w="25400">
            <a:solidFill>
              <a:schemeClr val="tx1"/>
            </a:solidFill>
          </a:ln>
        </p:spPr>
        <p:txBody>
          <a:bodyPr>
            <a:normAutofit/>
          </a:bodyPr>
          <a:lstStyle/>
          <a:p>
            <a:pPr marL="0" indent="0">
              <a:lnSpc>
                <a:spcPct val="70000"/>
              </a:lnSpc>
              <a:buNone/>
            </a:pPr>
            <a:r>
              <a:rPr lang="en-CA" sz="2900" b="1" dirty="0" smtClean="0">
                <a:solidFill>
                  <a:srgbClr val="66FF33"/>
                </a:solidFill>
                <a:latin typeface="Calibri" charset="0"/>
              </a:rPr>
              <a:t>PROFILE example:</a:t>
            </a:r>
            <a:endParaRPr lang="en-CA" sz="2900" b="1" dirty="0">
              <a:solidFill>
                <a:srgbClr val="66FF33"/>
              </a:solidFill>
              <a:latin typeface="Calibri" charset="0"/>
            </a:endParaRPr>
          </a:p>
          <a:p>
            <a:pPr marL="0" indent="0">
              <a:lnSpc>
                <a:spcPct val="70000"/>
              </a:lnSpc>
              <a:buNone/>
            </a:pPr>
            <a:endParaRPr lang="en-US" sz="2900" dirty="0">
              <a:latin typeface="Calibri" charset="0"/>
            </a:endParaRPr>
          </a:p>
          <a:p>
            <a:pPr marL="0" indent="0">
              <a:lnSpc>
                <a:spcPct val="70000"/>
              </a:lnSpc>
              <a:buNone/>
            </a:pPr>
            <a:r>
              <a:rPr lang="en-US" sz="2900" dirty="0">
                <a:latin typeface="Calibri" charset="0"/>
              </a:rPr>
              <a:t>A dedicated and dependable individual currently </a:t>
            </a:r>
            <a:r>
              <a:rPr lang="en-US" sz="2900" dirty="0" smtClean="0">
                <a:latin typeface="Calibri" charset="0"/>
              </a:rPr>
              <a:t>completing </a:t>
            </a:r>
            <a:r>
              <a:rPr lang="en-US" sz="2900" dirty="0">
                <a:latin typeface="Calibri" charset="0"/>
              </a:rPr>
              <a:t>a </a:t>
            </a:r>
            <a:r>
              <a:rPr lang="en-US" sz="2900" dirty="0" smtClean="0">
                <a:latin typeface="Calibri" charset="0"/>
              </a:rPr>
              <a:t>Business Analyst program at </a:t>
            </a:r>
            <a:r>
              <a:rPr lang="en-US" sz="2900" dirty="0">
                <a:latin typeface="Calibri" charset="0"/>
              </a:rPr>
              <a:t>Fanshawe College.  Highly recognized for providing excellent </a:t>
            </a:r>
            <a:r>
              <a:rPr lang="en-US" sz="2900" dirty="0" smtClean="0">
                <a:latin typeface="Calibri" charset="0"/>
              </a:rPr>
              <a:t>client service and technical skills. Acknowledged </a:t>
            </a:r>
            <a:r>
              <a:rPr lang="en-US" sz="2900" dirty="0">
                <a:latin typeface="Calibri" charset="0"/>
              </a:rPr>
              <a:t>for willingness to take on new tasks and risks which will be beneficial in developing a successful </a:t>
            </a:r>
            <a:r>
              <a:rPr lang="en-US" sz="2900" dirty="0" smtClean="0">
                <a:latin typeface="Calibri" charset="0"/>
              </a:rPr>
              <a:t>career in the area of _______.</a:t>
            </a:r>
          </a:p>
          <a:p>
            <a:pPr marL="0" indent="0">
              <a:lnSpc>
                <a:spcPct val="70000"/>
              </a:lnSpc>
              <a:buNone/>
            </a:pPr>
            <a:endParaRPr lang="en-US" sz="2900" dirty="0">
              <a:latin typeface="Calibri" charset="0"/>
            </a:endParaRPr>
          </a:p>
          <a:p>
            <a:pPr>
              <a:lnSpc>
                <a:spcPct val="70000"/>
              </a:lnSpc>
            </a:pPr>
            <a:r>
              <a:rPr lang="en-US" sz="2900" dirty="0" smtClean="0">
                <a:latin typeface="Calibri" charset="0"/>
              </a:rPr>
              <a:t>This week, I’m going to ask you, as part of your online lab, to write your own profile. I’d like you to avoid simply taking my above language and using it in your profile. Instead, write a new profile from scratch that achieves something similar to what I achieve above: a clear, detailed explanation of you and your abilities. </a:t>
            </a:r>
            <a:endParaRPr lang="en-US" sz="2900" dirty="0">
              <a:latin typeface="Calibri" charset="0"/>
            </a:endParaRPr>
          </a:p>
        </p:txBody>
      </p:sp>
    </p:spTree>
    <p:extLst>
      <p:ext uri="{BB962C8B-B14F-4D97-AF65-F5344CB8AC3E}">
        <p14:creationId xmlns:p14="http://schemas.microsoft.com/office/powerpoint/2010/main" val="294143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1746" name="Title 2"/>
          <p:cNvSpPr>
            <a:spLocks noGrp="1"/>
          </p:cNvSpPr>
          <p:nvPr>
            <p:ph type="title"/>
          </p:nvPr>
        </p:nvSpPr>
        <p:spPr>
          <a:xfrm>
            <a:off x="457200" y="542620"/>
            <a:ext cx="8229600" cy="1143000"/>
          </a:xfrm>
        </p:spPr>
        <p:txBody>
          <a:bodyPr>
            <a:normAutofit fontScale="90000"/>
          </a:bodyPr>
          <a:lstStyle/>
          <a:p>
            <a:r>
              <a:rPr lang="en-US" dirty="0">
                <a:latin typeface="Calibri" charset="0"/>
              </a:rPr>
              <a:t>After Letterhead &amp; Profile…</a:t>
            </a:r>
            <a:br>
              <a:rPr lang="en-US" dirty="0">
                <a:latin typeface="Calibri" charset="0"/>
              </a:rPr>
            </a:br>
            <a:r>
              <a:rPr lang="en-US" dirty="0" smtClean="0">
                <a:latin typeface="Calibri" charset="0"/>
              </a:rPr>
              <a:t>It</a:t>
            </a:r>
            <a:r>
              <a:rPr lang="en-CA" dirty="0" smtClean="0">
                <a:latin typeface="Calibri" charset="0"/>
              </a:rPr>
              <a:t>’</a:t>
            </a:r>
            <a:r>
              <a:rPr lang="en-US" dirty="0" smtClean="0">
                <a:latin typeface="Calibri" charset="0"/>
              </a:rPr>
              <a:t>s all about </a:t>
            </a:r>
            <a:r>
              <a:rPr lang="en-US" b="1" dirty="0" smtClean="0">
                <a:latin typeface="Calibri" charset="0"/>
              </a:rPr>
              <a:t>Accomplishments</a:t>
            </a:r>
            <a:endParaRPr lang="en-CA" b="1" dirty="0">
              <a:latin typeface="Calibri" charset="0"/>
            </a:endParaRPr>
          </a:p>
        </p:txBody>
      </p:sp>
      <p:sp>
        <p:nvSpPr>
          <p:cNvPr id="4" name="Content Placeholder 3"/>
          <p:cNvSpPr>
            <a:spLocks noGrp="1"/>
          </p:cNvSpPr>
          <p:nvPr>
            <p:ph idx="1"/>
          </p:nvPr>
        </p:nvSpPr>
        <p:spPr>
          <a:xfrm>
            <a:off x="457200" y="2057401"/>
            <a:ext cx="8229600" cy="4068763"/>
          </a:xfrm>
        </p:spPr>
        <p:txBody>
          <a:bodyPr>
            <a:normAutofit fontScale="85000" lnSpcReduction="10000"/>
          </a:bodyPr>
          <a:lstStyle/>
          <a:p>
            <a:pPr marL="0" indent="0">
              <a:buNone/>
            </a:pPr>
            <a:r>
              <a:rPr lang="en-US" b="1" dirty="0" smtClean="0">
                <a:latin typeface="Calibri" charset="0"/>
              </a:rPr>
              <a:t>Your resume should demonstrate your accomplishments, not just your “tasks.” Create mini-narratives that tell your reader </a:t>
            </a:r>
            <a:r>
              <a:rPr lang="mr-IN" b="1" dirty="0" smtClean="0">
                <a:latin typeface="Calibri" charset="0"/>
              </a:rPr>
              <a:t>…</a:t>
            </a:r>
            <a:endParaRPr lang="en-US" dirty="0">
              <a:latin typeface="Calibri" charset="0"/>
            </a:endParaRPr>
          </a:p>
          <a:p>
            <a:pPr marL="0" indent="0"/>
            <a:r>
              <a:rPr lang="en-US" dirty="0">
                <a:latin typeface="Calibri" charset="0"/>
              </a:rPr>
              <a:t>What did you do?</a:t>
            </a:r>
          </a:p>
          <a:p>
            <a:pPr marL="0" indent="0"/>
            <a:r>
              <a:rPr lang="en-US" dirty="0">
                <a:latin typeface="Calibri" charset="0"/>
              </a:rPr>
              <a:t>How did you do it?</a:t>
            </a:r>
          </a:p>
          <a:p>
            <a:pPr marL="0" indent="0"/>
            <a:r>
              <a:rPr lang="en-US" dirty="0">
                <a:latin typeface="Calibri" charset="0"/>
              </a:rPr>
              <a:t>What was the result?</a:t>
            </a:r>
          </a:p>
          <a:p>
            <a:pPr marL="0" indent="0"/>
            <a:r>
              <a:rPr lang="en-US" dirty="0">
                <a:latin typeface="Calibri" charset="0"/>
              </a:rPr>
              <a:t>Why should we care….does it meet our business needs</a:t>
            </a:r>
            <a:r>
              <a:rPr lang="en-US" dirty="0" smtClean="0">
                <a:latin typeface="Calibri" charset="0"/>
              </a:rPr>
              <a:t>?</a:t>
            </a:r>
          </a:p>
          <a:p>
            <a:pPr marL="0" indent="0">
              <a:buNone/>
            </a:pPr>
            <a:endParaRPr lang="en-US" dirty="0">
              <a:latin typeface="Calibri" charset="0"/>
            </a:endParaRPr>
          </a:p>
          <a:p>
            <a:pPr marL="0" indent="0">
              <a:buNone/>
            </a:pPr>
            <a:r>
              <a:rPr lang="en-US" dirty="0" smtClean="0">
                <a:latin typeface="Calibri" charset="0"/>
              </a:rPr>
              <a:t>There is a good formula for writing these statements. (see next slide).</a:t>
            </a:r>
            <a:endParaRPr lang="en-CA" dirty="0">
              <a:latin typeface="Calibri" charset="0"/>
            </a:endParaRPr>
          </a:p>
        </p:txBody>
      </p:sp>
    </p:spTree>
    <p:extLst>
      <p:ext uri="{BB962C8B-B14F-4D97-AF65-F5344CB8AC3E}">
        <p14:creationId xmlns:p14="http://schemas.microsoft.com/office/powerpoint/2010/main" val="206106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2576" y="260648"/>
            <a:ext cx="9144000" cy="1066800"/>
          </a:xfrm>
        </p:spPr>
        <p:txBody>
          <a:bodyPr>
            <a:normAutofit/>
          </a:bodyPr>
          <a:lstStyle/>
          <a:p>
            <a:r>
              <a:rPr lang="en-CA" sz="4000" dirty="0">
                <a:latin typeface="Calibri" charset="0"/>
              </a:rPr>
              <a:t>A Structure to Follow</a:t>
            </a:r>
            <a:endParaRPr lang="en-US" sz="4000" dirty="0">
              <a:latin typeface="Calibri" charset="0"/>
            </a:endParaRPr>
          </a:p>
        </p:txBody>
      </p:sp>
      <p:graphicFrame>
        <p:nvGraphicFramePr>
          <p:cNvPr id="4" name="Table Placeholder 3"/>
          <p:cNvGraphicFramePr>
            <a:graphicFrameLocks noGrp="1"/>
          </p:cNvGraphicFramePr>
          <p:nvPr>
            <p:extLst>
              <p:ext uri="{D42A27DB-BD31-4B8C-83A1-F6EECF244321}">
                <p14:modId xmlns:p14="http://schemas.microsoft.com/office/powerpoint/2010/main" val="4064144794"/>
              </p:ext>
            </p:extLst>
          </p:nvPr>
        </p:nvGraphicFramePr>
        <p:xfrm>
          <a:off x="914400" y="1600235"/>
          <a:ext cx="7772400" cy="3581367"/>
        </p:xfrm>
        <a:graphic>
          <a:graphicData uri="http://schemas.openxmlformats.org/drawingml/2006/table">
            <a:tbl>
              <a:tblPr/>
              <a:tblGrid>
                <a:gridCol w="2590800"/>
                <a:gridCol w="2590800"/>
                <a:gridCol w="2590800"/>
              </a:tblGrid>
              <a:tr h="685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a:ln>
                            <a:noFill/>
                          </a:ln>
                          <a:solidFill>
                            <a:srgbClr val="FFFF00"/>
                          </a:solidFill>
                          <a:effectLst/>
                          <a:latin typeface="Calibri" charset="0"/>
                          <a:ea typeface="ＭＳ Ｐゴシック" charset="0"/>
                        </a:rPr>
                        <a:t>Key Action Verb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614A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a:ln>
                            <a:noFill/>
                          </a:ln>
                          <a:solidFill>
                            <a:srgbClr val="FFFF00"/>
                          </a:solidFill>
                          <a:effectLst/>
                          <a:latin typeface="Calibri" charset="0"/>
                          <a:ea typeface="ＭＳ Ｐゴシック" charset="0"/>
                        </a:rPr>
                        <a:t>Description of what or how you did it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614A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a:ln>
                            <a:noFill/>
                          </a:ln>
                          <a:solidFill>
                            <a:srgbClr val="FFFF00"/>
                          </a:solidFill>
                          <a:effectLst/>
                          <a:latin typeface="Calibri" charset="0"/>
                          <a:ea typeface="ＭＳ Ｐゴシック" charset="0"/>
                        </a:rPr>
                        <a:t> Results or benefits</a:t>
                      </a:r>
                      <a:br>
                        <a:rPr kumimoji="0" lang="en-US" sz="1900" b="1" i="0" u="none" strike="noStrike" cap="none" normalizeH="0" baseline="0">
                          <a:ln>
                            <a:noFill/>
                          </a:ln>
                          <a:solidFill>
                            <a:srgbClr val="FFFF00"/>
                          </a:solidFill>
                          <a:effectLst/>
                          <a:latin typeface="Calibri" charset="0"/>
                          <a:ea typeface="ＭＳ Ｐゴシック" charset="0"/>
                        </a:rPr>
                      </a:br>
                      <a:r>
                        <a:rPr kumimoji="0" lang="en-US" sz="1900" b="1" i="0" u="none" strike="noStrike" cap="none" normalizeH="0" baseline="0">
                          <a:ln>
                            <a:noFill/>
                          </a:ln>
                          <a:solidFill>
                            <a:srgbClr val="FFFF00"/>
                          </a:solidFill>
                          <a:effectLst/>
                          <a:latin typeface="Calibri" charset="0"/>
                          <a:ea typeface="ＭＳ Ｐゴシック" charset="0"/>
                        </a:rPr>
                        <a:t> = the </a:t>
                      </a:r>
                      <a:r>
                        <a:rPr kumimoji="0" lang="ja-JP" altLang="en-US" sz="1900" b="1" i="0" u="none" strike="noStrike" cap="none" normalizeH="0" baseline="0">
                          <a:ln>
                            <a:noFill/>
                          </a:ln>
                          <a:solidFill>
                            <a:srgbClr val="FFFF00"/>
                          </a:solidFill>
                          <a:effectLst/>
                          <a:latin typeface="Calibri" charset="0"/>
                          <a:ea typeface="ＭＳ Ｐゴシック" charset="0"/>
                        </a:rPr>
                        <a:t>“</a:t>
                      </a:r>
                      <a:r>
                        <a:rPr kumimoji="0" lang="en-US" sz="1900" b="1" i="0" u="none" strike="noStrike" cap="none" normalizeH="0" baseline="0">
                          <a:ln>
                            <a:noFill/>
                          </a:ln>
                          <a:solidFill>
                            <a:srgbClr val="FFFF00"/>
                          </a:solidFill>
                          <a:effectLst/>
                          <a:latin typeface="Calibri" charset="0"/>
                          <a:ea typeface="ＭＳ Ｐゴシック" charset="0"/>
                        </a:rPr>
                        <a:t>so what</a:t>
                      </a:r>
                      <a:r>
                        <a:rPr kumimoji="0" lang="ja-JP" altLang="en-US" sz="1900" b="1" i="0" u="none" strike="noStrike" cap="none" normalizeH="0" baseline="0">
                          <a:ln>
                            <a:noFill/>
                          </a:ln>
                          <a:solidFill>
                            <a:srgbClr val="FFFF00"/>
                          </a:solidFill>
                          <a:effectLst/>
                          <a:latin typeface="Calibri" charset="0"/>
                          <a:ea typeface="ＭＳ Ｐゴシック" charset="0"/>
                        </a:rPr>
                        <a:t>”</a:t>
                      </a:r>
                      <a:endParaRPr kumimoji="0" lang="en-US" sz="1900" b="1" i="0" u="none" strike="noStrike" cap="none" normalizeH="0" baseline="0">
                        <a:ln>
                          <a:noFill/>
                        </a:ln>
                        <a:solidFill>
                          <a:srgbClr val="FFFF00"/>
                        </a:solidFill>
                        <a:effectLst/>
                        <a:latin typeface="Calibri"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614AC"/>
                    </a:solidFill>
                  </a:tcPr>
                </a:tc>
              </a:tr>
              <a:tr h="10058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Calibri" charset="0"/>
                          <a:ea typeface="ＭＳ Ｐゴシック" charset="0"/>
                        </a:rPr>
                        <a:t>Administered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charset="0"/>
                          <a:ea typeface="ＭＳ Ｐゴシック" charset="0"/>
                        </a:rPr>
                        <a:t>the fairground rules and regulations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alpha val="5098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charset="0"/>
                          <a:ea typeface="ＭＳ Ｐゴシック" charset="0"/>
                        </a:rPr>
                        <a:t>ensuring all policies and procedures were followed.</a:t>
                      </a:r>
                    </a:p>
                  </a:txBody>
                  <a:tcPr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9CDE5">
                        <a:alpha val="45097"/>
                      </a:srgbClr>
                    </a:solidFill>
                  </a:tcPr>
                </a:tc>
              </a:tr>
              <a:tr h="131064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rgbClr val="000000"/>
                        </a:solidFill>
                        <a:effectLst/>
                        <a:latin typeface="Calibri"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Calibri" charset="0"/>
                          <a:ea typeface="ＭＳ Ｐゴシック" charset="0"/>
                        </a:rPr>
                        <a:t>Provided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Calibri" charset="0"/>
                          <a:ea typeface="ＭＳ Ｐゴシック" charset="0"/>
                        </a:rPr>
                        <a:t>courteous and efficient service and resolved any concerns quickly and professionally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alpha val="5098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Calibri" charset="0"/>
                          <a:ea typeface="ＭＳ Ｐゴシック" charset="0"/>
                        </a:rPr>
                        <a:t>resulting in consistently high levels of customer satisfaction. </a:t>
                      </a:r>
                    </a:p>
                  </a:txBody>
                  <a:tcPr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CE6F2">
                        <a:alpha val="45097"/>
                      </a:srgbClr>
                    </a:solidFill>
                  </a:tcPr>
                </a:tc>
              </a:tr>
              <a:tr h="57912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000000"/>
                        </a:solidFill>
                        <a:effectLst/>
                        <a:latin typeface="Calibri"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a:ln>
                          <a:noFill/>
                        </a:ln>
                        <a:solidFill>
                          <a:srgbClr val="2614AC"/>
                        </a:solidFill>
                        <a:effectLst/>
                        <a:latin typeface="Calibri"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alpha val="5098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a:ln>
                          <a:noFill/>
                        </a:ln>
                        <a:solidFill>
                          <a:srgbClr val="FF0000"/>
                        </a:solidFill>
                        <a:effectLst/>
                        <a:latin typeface="Calibri" charset="0"/>
                        <a:ea typeface="ＭＳ Ｐゴシック" charset="0"/>
                      </a:endParaRPr>
                    </a:p>
                  </a:txBody>
                  <a:tcPr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5B3D7">
                        <a:alpha val="45097"/>
                      </a:srgbClr>
                    </a:solidFill>
                  </a:tcPr>
                </a:tc>
              </a:tr>
            </a:tbl>
          </a:graphicData>
        </a:graphic>
      </p:graphicFrame>
      <p:sp>
        <p:nvSpPr>
          <p:cNvPr id="3" name="TextBox 2"/>
          <p:cNvSpPr txBox="1"/>
          <p:nvPr/>
        </p:nvSpPr>
        <p:spPr>
          <a:xfrm>
            <a:off x="393128" y="5363718"/>
            <a:ext cx="8750872" cy="1200329"/>
          </a:xfrm>
          <a:prstGeom prst="rect">
            <a:avLst/>
          </a:prstGeom>
          <a:noFill/>
        </p:spPr>
        <p:txBody>
          <a:bodyPr wrap="square" rtlCol="0">
            <a:spAutoFit/>
          </a:bodyPr>
          <a:lstStyle/>
          <a:p>
            <a:r>
              <a:rPr kumimoji="1" lang="en-CA" altLang="ja-JP" dirty="0" smtClean="0"/>
              <a:t>Notice the focus on “outcomes.” The statements are not just “I did this.” But, “I did this </a:t>
            </a:r>
            <a:r>
              <a:rPr kumimoji="1" lang="en-CA" altLang="ja-JP" i="1" dirty="0" smtClean="0"/>
              <a:t>for this reason to meet this need</a:t>
            </a:r>
            <a:r>
              <a:rPr kumimoji="1" lang="en-CA" altLang="ja-JP" dirty="0" smtClean="0"/>
              <a:t>. There needs to be some kind of impact statement in your resume, so that you don’t just sound like you’re listing off previous experience without any specific intentions.</a:t>
            </a:r>
            <a:endParaRPr kumimoji="1" lang="ja-JP" altLang="en-US" dirty="0"/>
          </a:p>
        </p:txBody>
      </p:sp>
    </p:spTree>
    <p:extLst>
      <p:ext uri="{BB962C8B-B14F-4D97-AF65-F5344CB8AC3E}">
        <p14:creationId xmlns:p14="http://schemas.microsoft.com/office/powerpoint/2010/main" val="334186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1638" y="304835"/>
            <a:ext cx="8229600" cy="579439"/>
          </a:xfrm>
        </p:spPr>
        <p:txBody>
          <a:bodyPr>
            <a:normAutofit fontScale="90000"/>
          </a:bodyPr>
          <a:lstStyle/>
          <a:p>
            <a:r>
              <a:rPr lang="en-US" sz="4000" b="1" dirty="0" smtClean="0">
                <a:effectLst>
                  <a:outerShdw blurRad="38100" dist="38100" dir="2700000" algn="tl">
                    <a:srgbClr val="DDDDDD"/>
                  </a:outerShdw>
                </a:effectLst>
                <a:latin typeface="Calibri" charset="0"/>
              </a:rPr>
              <a:t>The “action words” in action.</a:t>
            </a:r>
            <a:endParaRPr lang="en-US" sz="4000" b="1" dirty="0">
              <a:effectLst>
                <a:outerShdw blurRad="38100" dist="38100" dir="2700000" algn="tl">
                  <a:srgbClr val="DDDDDD"/>
                </a:outerShdw>
              </a:effectLst>
              <a:latin typeface="Calibri" charset="0"/>
            </a:endParaRPr>
          </a:p>
        </p:txBody>
      </p:sp>
      <p:pic>
        <p:nvPicPr>
          <p:cNvPr id="419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7162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ight Arrow 11"/>
          <p:cNvSpPr/>
          <p:nvPr/>
        </p:nvSpPr>
        <p:spPr>
          <a:xfrm>
            <a:off x="755576" y="5085184"/>
            <a:ext cx="1600200" cy="609600"/>
          </a:xfrm>
          <a:prstGeom prst="rightArrow">
            <a:avLst/>
          </a:prstGeom>
          <a:solidFill>
            <a:srgbClr val="FFFF00"/>
          </a:solidFill>
          <a:ln>
            <a:solidFill>
              <a:srgbClr val="2614AC"/>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457189">
              <a:defRPr/>
            </a:pPr>
            <a:endParaRPr lang="en-US" dirty="0">
              <a:solidFill>
                <a:prstClr val="black"/>
              </a:solidFill>
              <a:latin typeface="Rockwell"/>
              <a:sym typeface="Arial"/>
            </a:endParaRPr>
          </a:p>
          <a:p>
            <a:pPr algn="ctr" defTabSz="457189">
              <a:defRPr/>
            </a:pPr>
            <a:r>
              <a:rPr lang="en-US" dirty="0">
                <a:solidFill>
                  <a:prstClr val="black"/>
                </a:solidFill>
                <a:latin typeface="Rockwell"/>
                <a:sym typeface="Arial"/>
              </a:rPr>
              <a:t>Action words</a:t>
            </a:r>
          </a:p>
        </p:txBody>
      </p:sp>
      <p:sp>
        <p:nvSpPr>
          <p:cNvPr id="13" name="Left Arrow 12"/>
          <p:cNvSpPr/>
          <p:nvPr/>
        </p:nvSpPr>
        <p:spPr>
          <a:xfrm>
            <a:off x="7315200" y="5029200"/>
            <a:ext cx="1600200" cy="685800"/>
          </a:xfrm>
          <a:prstGeom prst="leftArrow">
            <a:avLst/>
          </a:prstGeom>
          <a:solidFill>
            <a:srgbClr val="FFFF00"/>
          </a:solidFill>
          <a:ln>
            <a:solidFill>
              <a:srgbClr val="2614AC"/>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457189"/>
            <a:r>
              <a:rPr lang="en-US" dirty="0">
                <a:solidFill>
                  <a:srgbClr val="000000"/>
                </a:solidFill>
                <a:latin typeface="Calibri" charset="0"/>
                <a:ea typeface="ＭＳ Ｐゴシック" charset="0"/>
                <a:sym typeface="Arial"/>
              </a:rPr>
              <a:t>Brief, no </a:t>
            </a:r>
            <a:r>
              <a:rPr lang="ja-JP" altLang="en-US" dirty="0">
                <a:solidFill>
                  <a:srgbClr val="000000"/>
                </a:solidFill>
                <a:latin typeface="Calibri" charset="0"/>
                <a:ea typeface="ＭＳ Ｐゴシック" charset="0"/>
                <a:sym typeface="Arial"/>
              </a:rPr>
              <a:t>“</a:t>
            </a:r>
            <a:r>
              <a:rPr lang="en-US" dirty="0">
                <a:solidFill>
                  <a:srgbClr val="000000"/>
                </a:solidFill>
                <a:latin typeface="Calibri" charset="0"/>
                <a:ea typeface="ＭＳ Ｐゴシック" charset="0"/>
                <a:sym typeface="Arial"/>
              </a:rPr>
              <a:t>I</a:t>
            </a:r>
            <a:r>
              <a:rPr lang="ja-JP" altLang="en-US" dirty="0">
                <a:solidFill>
                  <a:srgbClr val="000000"/>
                </a:solidFill>
                <a:latin typeface="Calibri" charset="0"/>
                <a:ea typeface="ＭＳ Ｐゴシック" charset="0"/>
                <a:sym typeface="Arial"/>
              </a:rPr>
              <a:t>”</a:t>
            </a:r>
            <a:endParaRPr lang="en-US" dirty="0">
              <a:solidFill>
                <a:srgbClr val="000000"/>
              </a:solidFill>
              <a:latin typeface="Calibri" charset="0"/>
              <a:ea typeface="ＭＳ Ｐゴシック" charset="0"/>
              <a:sym typeface="Arial"/>
            </a:endParaRPr>
          </a:p>
        </p:txBody>
      </p:sp>
    </p:spTree>
    <p:extLst>
      <p:ext uri="{BB962C8B-B14F-4D97-AF65-F5344CB8AC3E}">
        <p14:creationId xmlns:p14="http://schemas.microsoft.com/office/powerpoint/2010/main" val="405082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to="" calcmode="lin" valueType="num">
                                      <p:cBhvr>
                                        <p:cTn id="12"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r>
              <a:rPr lang="en-US" sz="4000" dirty="0">
                <a:latin typeface="Calibri" charset="0"/>
              </a:rPr>
              <a:t>Chronological </a:t>
            </a:r>
            <a:r>
              <a:rPr lang="en-US" sz="4000" dirty="0" smtClean="0">
                <a:latin typeface="Calibri" charset="0"/>
              </a:rPr>
              <a:t>Résumé </a:t>
            </a:r>
            <a:endParaRPr lang="en-US" sz="4000" dirty="0">
              <a:latin typeface="Calibri" charset="0"/>
            </a:endParaRPr>
          </a:p>
        </p:txBody>
      </p:sp>
      <p:sp>
        <p:nvSpPr>
          <p:cNvPr id="3" name="Content Placeholder 2"/>
          <p:cNvSpPr>
            <a:spLocks noGrp="1"/>
          </p:cNvSpPr>
          <p:nvPr>
            <p:ph idx="1"/>
          </p:nvPr>
        </p:nvSpPr>
        <p:spPr>
          <a:xfrm>
            <a:off x="457200" y="1828801"/>
            <a:ext cx="8229600" cy="4297363"/>
          </a:xfrm>
        </p:spPr>
        <p:txBody>
          <a:bodyPr>
            <a:normAutofit/>
          </a:bodyPr>
          <a:lstStyle/>
          <a:p>
            <a:pPr marL="446077" indent="-446077">
              <a:lnSpc>
                <a:spcPct val="80000"/>
              </a:lnSpc>
            </a:pPr>
            <a:r>
              <a:rPr lang="en-US" sz="3000" dirty="0">
                <a:latin typeface="Calibri" charset="0"/>
              </a:rPr>
              <a:t>R</a:t>
            </a:r>
            <a:r>
              <a:rPr lang="en-US" sz="3000" dirty="0" smtClean="0">
                <a:latin typeface="Calibri" charset="0"/>
              </a:rPr>
              <a:t>everse chronology </a:t>
            </a:r>
            <a:r>
              <a:rPr lang="mr-IN" sz="3000" dirty="0" smtClean="0">
                <a:latin typeface="Calibri" charset="0"/>
              </a:rPr>
              <a:t>–</a:t>
            </a:r>
            <a:r>
              <a:rPr lang="en-US" sz="3000" dirty="0" smtClean="0">
                <a:latin typeface="Calibri" charset="0"/>
              </a:rPr>
              <a:t> please use template for your employment package!</a:t>
            </a:r>
            <a:endParaRPr lang="en-US" sz="3000" dirty="0">
              <a:latin typeface="Calibri" charset="0"/>
            </a:endParaRPr>
          </a:p>
          <a:p>
            <a:pPr marL="446077" indent="-446077">
              <a:lnSpc>
                <a:spcPct val="80000"/>
              </a:lnSpc>
            </a:pPr>
            <a:r>
              <a:rPr lang="en-US" sz="3000" dirty="0">
                <a:latin typeface="Calibri" charset="0"/>
              </a:rPr>
              <a:t>Include degrees, job titles, dates</a:t>
            </a:r>
          </a:p>
          <a:p>
            <a:pPr marL="446077" indent="-446077">
              <a:lnSpc>
                <a:spcPct val="90000"/>
              </a:lnSpc>
            </a:pPr>
            <a:r>
              <a:rPr lang="en-US" sz="3000" dirty="0">
                <a:latin typeface="Calibri" charset="0"/>
              </a:rPr>
              <a:t>Use when:</a:t>
            </a:r>
          </a:p>
          <a:p>
            <a:pPr lvl="1" eaLnBrk="1" hangingPunct="1">
              <a:lnSpc>
                <a:spcPct val="90000"/>
              </a:lnSpc>
              <a:buFont typeface="Verdana" charset="0"/>
              <a:buChar char="◦"/>
            </a:pPr>
            <a:r>
              <a:rPr lang="en-US" dirty="0">
                <a:latin typeface="Calibri" charset="0"/>
              </a:rPr>
              <a:t>Your education and experience are a logical preparation for the position for which you</a:t>
            </a:r>
            <a:r>
              <a:rPr lang="en-CA" dirty="0" smtClean="0">
                <a:latin typeface="Calibri" charset="0"/>
              </a:rPr>
              <a:t>’</a:t>
            </a:r>
            <a:r>
              <a:rPr lang="en-US" dirty="0">
                <a:latin typeface="Calibri" charset="0"/>
              </a:rPr>
              <a:t>re applying </a:t>
            </a:r>
          </a:p>
          <a:p>
            <a:pPr lvl="1" eaLnBrk="1" hangingPunct="1">
              <a:lnSpc>
                <a:spcPct val="90000"/>
              </a:lnSpc>
              <a:buFont typeface="Verdana" charset="0"/>
              <a:buChar char="◦"/>
            </a:pPr>
            <a:r>
              <a:rPr lang="en-US" dirty="0">
                <a:latin typeface="Calibri" charset="0"/>
              </a:rPr>
              <a:t>You have impressive job titles, offices, or </a:t>
            </a:r>
            <a:r>
              <a:rPr lang="en-US" dirty="0" err="1">
                <a:latin typeface="Calibri" charset="0"/>
              </a:rPr>
              <a:t>honours</a:t>
            </a:r>
            <a:endParaRPr lang="en-US" dirty="0">
              <a:latin typeface="Calibri" charset="0"/>
            </a:endParaRPr>
          </a:p>
          <a:p>
            <a:pPr lvl="1" eaLnBrk="1" hangingPunct="1">
              <a:lnSpc>
                <a:spcPct val="90000"/>
              </a:lnSpc>
              <a:buFont typeface="Verdana" charset="0"/>
              <a:buChar char="◦"/>
            </a:pPr>
            <a:r>
              <a:rPr lang="en-US" dirty="0">
                <a:latin typeface="Calibri" charset="0"/>
              </a:rPr>
              <a:t>You have shown good and steady progress to your current position.</a:t>
            </a:r>
          </a:p>
          <a:p>
            <a:pPr marL="446077" indent="-446077">
              <a:lnSpc>
                <a:spcPct val="80000"/>
              </a:lnSpc>
            </a:pPr>
            <a:endParaRPr lang="en-US" sz="3000" dirty="0">
              <a:latin typeface="Calibri" charset="0"/>
            </a:endParaRPr>
          </a:p>
          <a:p>
            <a:pPr marL="446077" indent="-446077">
              <a:lnSpc>
                <a:spcPct val="80000"/>
              </a:lnSpc>
            </a:pPr>
            <a:endParaRPr lang="en-US" sz="3000" dirty="0">
              <a:latin typeface="Book Antiqua" charset="0"/>
            </a:endParaRPr>
          </a:p>
          <a:p>
            <a:pPr marL="446077" indent="-446077">
              <a:lnSpc>
                <a:spcPct val="90000"/>
              </a:lnSpc>
            </a:pPr>
            <a:endParaRPr lang="en-US" sz="3000" dirty="0">
              <a:latin typeface="Calibri" charset="0"/>
            </a:endParaRPr>
          </a:p>
        </p:txBody>
      </p:sp>
      <p:pic>
        <p:nvPicPr>
          <p:cNvPr id="4506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312" y="140860"/>
            <a:ext cx="1466850" cy="125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50630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par>
                                <p:cTn id="31" presetID="53" presetClass="entr" presetSubtype="16"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3">
                                            <p:txEl>
                                              <p:pRg st="4" end="4"/>
                                            </p:txEl>
                                          </p:spTgt>
                                        </p:tgtEl>
                                      </p:cBhvr>
                                    </p:animEffect>
                                  </p:childTnLst>
                                </p:cTn>
                              </p:par>
                              <p:par>
                                <p:cTn id="36" presetID="53" presetClass="entr" presetSubtype="16"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43</a:t>
            </a:fld>
            <a:endParaRPr lang="en-US" sz="1400">
              <a:solidFill>
                <a:srgbClr val="676A55"/>
              </a:solidFill>
            </a:endParaRPr>
          </a:p>
        </p:txBody>
      </p:sp>
      <p:sp>
        <p:nvSpPr>
          <p:cNvPr id="9219" name="Rectangle 3"/>
          <p:cNvSpPr>
            <a:spLocks noGrp="1" noChangeArrowheads="1"/>
          </p:cNvSpPr>
          <p:nvPr>
            <p:ph type="body" idx="1"/>
          </p:nvPr>
        </p:nvSpPr>
        <p:spPr>
          <a:xfrm>
            <a:off x="107505" y="188672"/>
            <a:ext cx="8928992" cy="6552727"/>
          </a:xfrm>
          <a:noFill/>
        </p:spPr>
        <p:txBody>
          <a:bodyPr>
            <a:normAutofit fontScale="77500" lnSpcReduction="20000"/>
          </a:bodyPr>
          <a:lstStyle/>
          <a:p>
            <a:pPr marL="0" indent="0">
              <a:lnSpc>
                <a:spcPct val="150000"/>
              </a:lnSpc>
              <a:buNone/>
            </a:pPr>
            <a:r>
              <a:rPr lang="en-US" sz="3100" dirty="0" smtClean="0">
                <a:solidFill>
                  <a:srgbClr val="FFFF00"/>
                </a:solidFill>
                <a:latin typeface="Times New Roman" charset="0"/>
              </a:rPr>
              <a:t>A key acronym to keep in mind: F.A.B.</a:t>
            </a:r>
          </a:p>
          <a:p>
            <a:pPr marL="0" indent="0">
              <a:lnSpc>
                <a:spcPct val="150000"/>
              </a:lnSpc>
              <a:buNone/>
            </a:pPr>
            <a:endParaRPr lang="en-US" sz="3100" dirty="0" smtClean="0">
              <a:solidFill>
                <a:srgbClr val="FFFF00"/>
              </a:solidFill>
              <a:latin typeface="Times New Roman" charset="0"/>
            </a:endParaRPr>
          </a:p>
          <a:p>
            <a:pPr>
              <a:lnSpc>
                <a:spcPct val="150000"/>
              </a:lnSpc>
            </a:pPr>
            <a:r>
              <a:rPr lang="en-US" sz="3100" dirty="0" smtClean="0">
                <a:solidFill>
                  <a:srgbClr val="FFFF00"/>
                </a:solidFill>
                <a:latin typeface="Times New Roman" charset="0"/>
              </a:rPr>
              <a:t>FIT</a:t>
            </a:r>
            <a:r>
              <a:rPr lang="en-US" sz="3100" dirty="0">
                <a:latin typeface="Times New Roman" charset="0"/>
              </a:rPr>
              <a:t>: how do you fit with their needs?</a:t>
            </a:r>
          </a:p>
          <a:p>
            <a:pPr lvl="1">
              <a:lnSpc>
                <a:spcPct val="150000"/>
              </a:lnSpc>
            </a:pPr>
            <a:r>
              <a:rPr lang="en-US" sz="2800" dirty="0">
                <a:solidFill>
                  <a:srgbClr val="CCFFCC"/>
                </a:solidFill>
                <a:latin typeface="Times New Roman" charset="0"/>
              </a:rPr>
              <a:t>Tailor </a:t>
            </a:r>
            <a:r>
              <a:rPr lang="en-US" sz="2800" dirty="0">
                <a:latin typeface="Times New Roman" charset="0"/>
              </a:rPr>
              <a:t>your letters!</a:t>
            </a:r>
          </a:p>
          <a:p>
            <a:pPr lvl="1">
              <a:lnSpc>
                <a:spcPct val="150000"/>
              </a:lnSpc>
            </a:pPr>
            <a:r>
              <a:rPr lang="en-US" sz="2800" dirty="0">
                <a:solidFill>
                  <a:srgbClr val="CCFFCC"/>
                </a:solidFill>
                <a:latin typeface="Times New Roman" charset="0"/>
              </a:rPr>
              <a:t>SINS</a:t>
            </a:r>
            <a:r>
              <a:rPr lang="en-US" sz="2800" dirty="0">
                <a:latin typeface="Times New Roman" charset="0"/>
              </a:rPr>
              <a:t>: overusing “your company,” using </a:t>
            </a:r>
            <a:r>
              <a:rPr lang="en-US" sz="2800" b="1" dirty="0">
                <a:latin typeface="Times New Roman" charset="0"/>
              </a:rPr>
              <a:t>any </a:t>
            </a:r>
            <a:r>
              <a:rPr lang="en-US" sz="2800" dirty="0">
                <a:latin typeface="Times New Roman" charset="0"/>
              </a:rPr>
              <a:t>generic language without examples/specifics, and not making your research explicit to the company. Don’t give them a reason to think you copy/pasted your letter! </a:t>
            </a:r>
          </a:p>
          <a:p>
            <a:pPr>
              <a:lnSpc>
                <a:spcPct val="150000"/>
              </a:lnSpc>
            </a:pPr>
            <a:r>
              <a:rPr lang="en-US" sz="3100" dirty="0">
                <a:solidFill>
                  <a:srgbClr val="FFFF00"/>
                </a:solidFill>
                <a:latin typeface="Times New Roman" charset="0"/>
              </a:rPr>
              <a:t>ABILITY</a:t>
            </a:r>
            <a:r>
              <a:rPr lang="en-US" sz="3100" dirty="0">
                <a:latin typeface="Times New Roman" charset="0"/>
              </a:rPr>
              <a:t>: how can your abilities serve their needs?</a:t>
            </a:r>
          </a:p>
          <a:p>
            <a:pPr lvl="1">
              <a:lnSpc>
                <a:spcPct val="150000"/>
              </a:lnSpc>
            </a:pPr>
            <a:r>
              <a:rPr lang="en-US" sz="2800" dirty="0">
                <a:latin typeface="Times New Roman" charset="0"/>
              </a:rPr>
              <a:t>Link what you know and what you can do </a:t>
            </a:r>
            <a:r>
              <a:rPr lang="en-US" sz="2800" u="sng" dirty="0">
                <a:solidFill>
                  <a:srgbClr val="CCFFCC"/>
                </a:solidFill>
                <a:latin typeface="Times New Roman" charset="0"/>
              </a:rPr>
              <a:t>WITH</a:t>
            </a:r>
            <a:r>
              <a:rPr lang="en-US" sz="2800" dirty="0">
                <a:solidFill>
                  <a:srgbClr val="CCFFCC"/>
                </a:solidFill>
                <a:latin typeface="Times New Roman" charset="0"/>
              </a:rPr>
              <a:t> </a:t>
            </a:r>
            <a:r>
              <a:rPr lang="en-US" sz="2800" b="1" dirty="0">
                <a:latin typeface="Times New Roman" charset="0"/>
              </a:rPr>
              <a:t>what they do.</a:t>
            </a:r>
            <a:endParaRPr lang="en-US" sz="2800" dirty="0">
              <a:latin typeface="Times New Roman" charset="0"/>
            </a:endParaRPr>
          </a:p>
          <a:p>
            <a:pPr>
              <a:lnSpc>
                <a:spcPct val="150000"/>
              </a:lnSpc>
            </a:pPr>
            <a:r>
              <a:rPr lang="en-US" sz="3100" dirty="0" smtClean="0">
                <a:solidFill>
                  <a:srgbClr val="FFFF00"/>
                </a:solidFill>
                <a:latin typeface="Times New Roman" charset="0"/>
              </a:rPr>
              <a:t>BENEFITS</a:t>
            </a:r>
            <a:r>
              <a:rPr lang="en-US" sz="3100" dirty="0">
                <a:latin typeface="Times New Roman" charset="0"/>
              </a:rPr>
              <a:t>: what is the benefit of hiring your?</a:t>
            </a:r>
          </a:p>
          <a:p>
            <a:pPr lvl="1">
              <a:lnSpc>
                <a:spcPct val="150000"/>
              </a:lnSpc>
            </a:pPr>
            <a:r>
              <a:rPr lang="en-US" sz="2800" dirty="0" smtClean="0">
                <a:solidFill>
                  <a:srgbClr val="CCFFCC"/>
                </a:solidFill>
                <a:latin typeface="Times New Roman" charset="0"/>
              </a:rPr>
              <a:t>You can always include any of these key verbs to show just how eager you are to work </a:t>
            </a:r>
            <a:r>
              <a:rPr lang="en-US" sz="2800" i="1" dirty="0" smtClean="0">
                <a:solidFill>
                  <a:srgbClr val="CCFFCC"/>
                </a:solidFill>
                <a:latin typeface="Times New Roman" charset="0"/>
              </a:rPr>
              <a:t>with them</a:t>
            </a:r>
            <a:r>
              <a:rPr lang="en-US" sz="2800" dirty="0" smtClean="0">
                <a:solidFill>
                  <a:srgbClr val="CCFFCC"/>
                </a:solidFill>
                <a:latin typeface="Times New Roman" charset="0"/>
              </a:rPr>
              <a:t> and not just </a:t>
            </a:r>
            <a:r>
              <a:rPr lang="en-US" sz="2800" i="1" dirty="0" smtClean="0">
                <a:solidFill>
                  <a:srgbClr val="CCFFCC"/>
                </a:solidFill>
                <a:latin typeface="Times New Roman" charset="0"/>
              </a:rPr>
              <a:t>for them</a:t>
            </a:r>
            <a:r>
              <a:rPr lang="en-US" sz="2800" dirty="0" smtClean="0">
                <a:latin typeface="Times New Roman" charset="0"/>
              </a:rPr>
              <a:t>: </a:t>
            </a:r>
            <a:r>
              <a:rPr lang="en-US" sz="2800" dirty="0">
                <a:latin typeface="Times New Roman" charset="0"/>
              </a:rPr>
              <a:t>“participate,” “network,” “contribute,” strengthen,” “bring,” “offer,” “develop”</a:t>
            </a:r>
          </a:p>
          <a:p>
            <a:pPr>
              <a:lnSpc>
                <a:spcPct val="150000"/>
              </a:lnSpc>
              <a:buSzPct val="90000"/>
            </a:pPr>
            <a:endParaRPr lang="en-US" sz="2800" dirty="0">
              <a:latin typeface="Times New Roman" charset="0"/>
            </a:endParaRPr>
          </a:p>
          <a:p>
            <a:pPr marL="0" indent="0">
              <a:lnSpc>
                <a:spcPct val="150000"/>
              </a:lnSpc>
              <a:buSzPct val="90000"/>
              <a:buNone/>
            </a:pPr>
            <a:endParaRPr lang="en-US" sz="2800" dirty="0">
              <a:latin typeface="Times New Roman" charset="0"/>
            </a:endParaRPr>
          </a:p>
          <a:p>
            <a:pPr marL="0" indent="0">
              <a:lnSpc>
                <a:spcPct val="150000"/>
              </a:lnSpc>
              <a:buSzPct val="90000"/>
              <a:buNone/>
            </a:pPr>
            <a:endParaRPr lang="en-US" sz="2800" dirty="0">
              <a:latin typeface="Times New Roman" charset="0"/>
            </a:endParaRPr>
          </a:p>
        </p:txBody>
      </p:sp>
    </p:spTree>
    <p:extLst>
      <p:ext uri="{BB962C8B-B14F-4D97-AF65-F5344CB8AC3E}">
        <p14:creationId xmlns:p14="http://schemas.microsoft.com/office/powerpoint/2010/main" val="371854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ssolve">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dissolve">
                                      <p:cBhvr>
                                        <p:cTn id="12" dur="500"/>
                                        <p:tgtEl>
                                          <p:spTgt spid="9219">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219">
                                            <p:txEl>
                                              <p:pRg st="3" end="3"/>
                                            </p:txEl>
                                          </p:spTgt>
                                        </p:tgtEl>
                                        <p:attrNameLst>
                                          <p:attrName>style.visibility</p:attrName>
                                        </p:attrNameLst>
                                      </p:cBhvr>
                                      <p:to>
                                        <p:strVal val="visible"/>
                                      </p:to>
                                    </p:set>
                                    <p:animEffect transition="in" filter="dissolve">
                                      <p:cBhvr>
                                        <p:cTn id="15" dur="500"/>
                                        <p:tgtEl>
                                          <p:spTgt spid="9219">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219">
                                            <p:txEl>
                                              <p:pRg st="4" end="4"/>
                                            </p:txEl>
                                          </p:spTgt>
                                        </p:tgtEl>
                                        <p:attrNameLst>
                                          <p:attrName>style.visibility</p:attrName>
                                        </p:attrNameLst>
                                      </p:cBhvr>
                                      <p:to>
                                        <p:strVal val="visible"/>
                                      </p:to>
                                    </p:set>
                                    <p:animEffect transition="in" filter="dissolve">
                                      <p:cBhvr>
                                        <p:cTn id="18" dur="500"/>
                                        <p:tgtEl>
                                          <p:spTgt spid="921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9219">
                                            <p:txEl>
                                              <p:pRg st="5" end="5"/>
                                            </p:txEl>
                                          </p:spTgt>
                                        </p:tgtEl>
                                        <p:attrNameLst>
                                          <p:attrName>style.visibility</p:attrName>
                                        </p:attrNameLst>
                                      </p:cBhvr>
                                      <p:to>
                                        <p:strVal val="visible"/>
                                      </p:to>
                                    </p:set>
                                    <p:animEffect transition="in" filter="dissolve">
                                      <p:cBhvr>
                                        <p:cTn id="23" dur="500"/>
                                        <p:tgtEl>
                                          <p:spTgt spid="9219">
                                            <p:txEl>
                                              <p:pRg st="5" end="5"/>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9219">
                                            <p:txEl>
                                              <p:pRg st="6" end="6"/>
                                            </p:txEl>
                                          </p:spTgt>
                                        </p:tgtEl>
                                        <p:attrNameLst>
                                          <p:attrName>style.visibility</p:attrName>
                                        </p:attrNameLst>
                                      </p:cBhvr>
                                      <p:to>
                                        <p:strVal val="visible"/>
                                      </p:to>
                                    </p:set>
                                    <p:animEffect transition="in" filter="dissolve">
                                      <p:cBhvr>
                                        <p:cTn id="26" dur="500"/>
                                        <p:tgtEl>
                                          <p:spTgt spid="92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9219">
                                            <p:txEl>
                                              <p:pRg st="7" end="7"/>
                                            </p:txEl>
                                          </p:spTgt>
                                        </p:tgtEl>
                                        <p:attrNameLst>
                                          <p:attrName>style.visibility</p:attrName>
                                        </p:attrNameLst>
                                      </p:cBhvr>
                                      <p:to>
                                        <p:strVal val="visible"/>
                                      </p:to>
                                    </p:set>
                                    <p:animEffect transition="in" filter="dissolve">
                                      <p:cBhvr>
                                        <p:cTn id="31" dur="500"/>
                                        <p:tgtEl>
                                          <p:spTgt spid="9219">
                                            <p:txEl>
                                              <p:pRg st="7" end="7"/>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9219">
                                            <p:txEl>
                                              <p:pRg st="8" end="8"/>
                                            </p:txEl>
                                          </p:spTgt>
                                        </p:tgtEl>
                                        <p:attrNameLst>
                                          <p:attrName>style.visibility</p:attrName>
                                        </p:attrNameLst>
                                      </p:cBhvr>
                                      <p:to>
                                        <p:strVal val="visible"/>
                                      </p:to>
                                    </p:set>
                                    <p:animEffect transition="in" filter="dissolve">
                                      <p:cBhvr>
                                        <p:cTn id="34" dur="500"/>
                                        <p:tgtEl>
                                          <p:spTgt spid="92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0" dirty="0" smtClean="0"/>
              <a:t>What if your work history is outside your field?</a:t>
            </a:r>
            <a:endParaRPr lang="en-US" b="0" dirty="0"/>
          </a:p>
        </p:txBody>
      </p:sp>
      <p:sp>
        <p:nvSpPr>
          <p:cNvPr id="3" name="Content Placeholder 2"/>
          <p:cNvSpPr>
            <a:spLocks noGrp="1"/>
          </p:cNvSpPr>
          <p:nvPr>
            <p:ph idx="1"/>
          </p:nvPr>
        </p:nvSpPr>
        <p:spPr/>
        <p:txBody>
          <a:bodyPr>
            <a:normAutofit fontScale="77500" lnSpcReduction="20000"/>
          </a:bodyPr>
          <a:lstStyle/>
          <a:p>
            <a:pPr marL="118872" indent="0">
              <a:buNone/>
            </a:pPr>
            <a:endParaRPr lang="en-US" sz="4400" b="1" dirty="0" smtClean="0"/>
          </a:p>
          <a:p>
            <a:pPr marL="118872" indent="0">
              <a:buNone/>
            </a:pPr>
            <a:endParaRPr lang="en-US" sz="4400" b="1" dirty="0"/>
          </a:p>
          <a:p>
            <a:pPr marL="118872" indent="0">
              <a:buNone/>
            </a:pPr>
            <a:r>
              <a:rPr lang="en-CA" sz="4400" b="1" dirty="0" smtClean="0"/>
              <a:t>Every job has transferrable skills. I’ll repeat this in my other part of the lecture for this week, because it needs to be repeated and understood. Every. Job. Has. Transferable. Skills. No matter what work you’ve done, it can always be “spun” to show that you’re prepared for a new job in a new field of work. For instance </a:t>
            </a:r>
            <a:r>
              <a:rPr lang="mr-IN" sz="4400" b="1" dirty="0" smtClean="0"/>
              <a:t>…</a:t>
            </a:r>
            <a:endParaRPr lang="en-US" sz="4400" dirty="0"/>
          </a:p>
          <a:p>
            <a:endParaRPr lang="en-US" dirty="0"/>
          </a:p>
          <a:p>
            <a:pPr marL="118872" indent="0">
              <a:buNone/>
            </a:pPr>
            <a:endParaRPr lang="en-US" dirty="0"/>
          </a:p>
        </p:txBody>
      </p:sp>
    </p:spTree>
    <p:extLst>
      <p:ext uri="{BB962C8B-B14F-4D97-AF65-F5344CB8AC3E}">
        <p14:creationId xmlns:p14="http://schemas.microsoft.com/office/powerpoint/2010/main" val="35546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What </a:t>
            </a:r>
            <a:r>
              <a:rPr lang="en-US" dirty="0"/>
              <a:t>skills</a:t>
            </a:r>
            <a:r>
              <a:rPr lang="en-US" b="0" dirty="0"/>
              <a:t> does a _____ have?</a:t>
            </a:r>
          </a:p>
        </p:txBody>
      </p:sp>
      <p:sp>
        <p:nvSpPr>
          <p:cNvPr id="3" name="Content Placeholder 2"/>
          <p:cNvSpPr>
            <a:spLocks noGrp="1"/>
          </p:cNvSpPr>
          <p:nvPr>
            <p:ph idx="1"/>
          </p:nvPr>
        </p:nvSpPr>
        <p:spPr/>
        <p:txBody>
          <a:bodyPr>
            <a:normAutofit fontScale="85000" lnSpcReduction="20000"/>
          </a:bodyPr>
          <a:lstStyle/>
          <a:p>
            <a:r>
              <a:rPr lang="en-US" sz="4400" b="1" dirty="0"/>
              <a:t>Server: </a:t>
            </a:r>
            <a:r>
              <a:rPr lang="en-US" sz="4400" dirty="0"/>
              <a:t>memory, friendliness, money management, product knowledge, multi-tasking, teamwork</a:t>
            </a:r>
          </a:p>
          <a:p>
            <a:r>
              <a:rPr lang="en-US" sz="4400" b="1" dirty="0" err="1"/>
              <a:t>Grasscutter</a:t>
            </a:r>
            <a:r>
              <a:rPr lang="en-US" sz="4400" b="1" dirty="0"/>
              <a:t>: </a:t>
            </a:r>
            <a:r>
              <a:rPr lang="en-US" sz="4400" dirty="0"/>
              <a:t>reliability, attention to detail, customer service, the ability to work unsupervised, flexible hours</a:t>
            </a:r>
          </a:p>
          <a:p>
            <a:r>
              <a:rPr lang="en-US" sz="4400" b="1" dirty="0" err="1"/>
              <a:t>Labourer</a:t>
            </a:r>
            <a:r>
              <a:rPr lang="en-US" sz="4400" b="1" dirty="0"/>
              <a:t>: </a:t>
            </a:r>
            <a:r>
              <a:rPr lang="en-US" sz="4400" dirty="0"/>
              <a:t>experience working long hours, teamwork, executing orders, following safety standards</a:t>
            </a:r>
          </a:p>
          <a:p>
            <a:endParaRPr lang="en-US" dirty="0"/>
          </a:p>
          <a:p>
            <a:pPr marL="118872" indent="0">
              <a:buNone/>
            </a:pPr>
            <a:endParaRPr lang="en-US" dirty="0"/>
          </a:p>
        </p:txBody>
      </p:sp>
    </p:spTree>
    <p:extLst>
      <p:ext uri="{BB962C8B-B14F-4D97-AF65-F5344CB8AC3E}">
        <p14:creationId xmlns:p14="http://schemas.microsoft.com/office/powerpoint/2010/main" val="23335929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and Additional Tips</a:t>
            </a:r>
          </a:p>
        </p:txBody>
      </p:sp>
      <p:sp>
        <p:nvSpPr>
          <p:cNvPr id="3" name="Content Placeholder 2"/>
          <p:cNvSpPr>
            <a:spLocks noGrp="1"/>
          </p:cNvSpPr>
          <p:nvPr>
            <p:ph idx="1"/>
          </p:nvPr>
        </p:nvSpPr>
        <p:spPr/>
        <p:txBody>
          <a:bodyPr>
            <a:normAutofit/>
          </a:bodyPr>
          <a:lstStyle/>
          <a:p>
            <a:pPr lvl="0"/>
            <a:r>
              <a:rPr lang="en-US" dirty="0"/>
              <a:t>Does the resume follow a proper format (chronological, functional, combined)?</a:t>
            </a:r>
          </a:p>
          <a:p>
            <a:pPr lvl="0"/>
            <a:r>
              <a:rPr lang="en-US" dirty="0"/>
              <a:t>Does the name stand out with Bold Text, </a:t>
            </a:r>
            <a:r>
              <a:rPr lang="en-US" u="sng" dirty="0"/>
              <a:t>Underlining</a:t>
            </a:r>
            <a:r>
              <a:rPr lang="en-US" dirty="0"/>
              <a:t>, or ALL CAPITAL LETTERS? </a:t>
            </a:r>
          </a:p>
          <a:p>
            <a:pPr lvl="0"/>
            <a:r>
              <a:rPr lang="en-US" dirty="0"/>
              <a:t>Is the </a:t>
            </a:r>
            <a:r>
              <a:rPr lang="en-US" dirty="0" smtClean="0"/>
              <a:t>resume clear </a:t>
            </a:r>
            <a:r>
              <a:rPr lang="en-US" dirty="0"/>
              <a:t>and easy-to-read with a few different font styles and sizes. Does it avoid looking too busy with too many styles and sizes? </a:t>
            </a:r>
          </a:p>
          <a:p>
            <a:endParaRPr lang="en-US" dirty="0"/>
          </a:p>
        </p:txBody>
      </p:sp>
    </p:spTree>
    <p:extLst>
      <p:ext uri="{BB962C8B-B14F-4D97-AF65-F5344CB8AC3E}">
        <p14:creationId xmlns:p14="http://schemas.microsoft.com/office/powerpoint/2010/main" val="1120325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52728"/>
          </a:xfrm>
        </p:spPr>
        <p:txBody>
          <a:bodyPr>
            <a:normAutofit fontScale="90000"/>
          </a:bodyPr>
          <a:lstStyle/>
          <a:p>
            <a:r>
              <a:rPr lang="en-US" dirty="0"/>
              <a:t>Formatting and Additional Tips</a:t>
            </a:r>
            <a:br>
              <a:rPr lang="en-US" dirty="0"/>
            </a:br>
            <a:endParaRPr lang="en-US" dirty="0"/>
          </a:p>
        </p:txBody>
      </p:sp>
      <p:sp>
        <p:nvSpPr>
          <p:cNvPr id="3" name="Content Placeholder 2"/>
          <p:cNvSpPr>
            <a:spLocks noGrp="1"/>
          </p:cNvSpPr>
          <p:nvPr>
            <p:ph idx="1"/>
          </p:nvPr>
        </p:nvSpPr>
        <p:spPr/>
        <p:txBody>
          <a:bodyPr>
            <a:normAutofit lnSpcReduction="10000"/>
          </a:bodyPr>
          <a:lstStyle/>
          <a:p>
            <a:pPr lvl="0"/>
            <a:r>
              <a:rPr lang="en-US" dirty="0"/>
              <a:t>Are computer skills highlighted?  </a:t>
            </a:r>
          </a:p>
          <a:p>
            <a:pPr lvl="0"/>
            <a:r>
              <a:rPr lang="en-US" dirty="0"/>
              <a:t>Are languages spoken mentioned?</a:t>
            </a:r>
          </a:p>
          <a:p>
            <a:pPr lvl="0"/>
            <a:r>
              <a:rPr lang="en-US" dirty="0"/>
              <a:t>Is excessive punctuation eliminated, and articles (a, an, the) omitted if needed. </a:t>
            </a:r>
          </a:p>
          <a:p>
            <a:pPr lvl="0"/>
            <a:r>
              <a:rPr lang="en-US" dirty="0"/>
              <a:t>Is the resume free of grammatical, punctuation, spelling, and usage errors?</a:t>
            </a:r>
          </a:p>
          <a:p>
            <a:pPr lvl="0"/>
            <a:r>
              <a:rPr lang="en-US" dirty="0"/>
              <a:t>Does the resume mention references?</a:t>
            </a:r>
          </a:p>
          <a:p>
            <a:pPr lvl="1"/>
            <a:r>
              <a:rPr lang="en-US" dirty="0"/>
              <a:t>You should not include their information on resumes, but you can state that they are available upon request (or not).</a:t>
            </a:r>
          </a:p>
          <a:p>
            <a:pPr marL="118872" indent="0">
              <a:buNone/>
            </a:pPr>
            <a:endParaRPr lang="en-US" dirty="0"/>
          </a:p>
        </p:txBody>
      </p:sp>
    </p:spTree>
    <p:extLst>
      <p:ext uri="{BB962C8B-B14F-4D97-AF65-F5344CB8AC3E}">
        <p14:creationId xmlns:p14="http://schemas.microsoft.com/office/powerpoint/2010/main" val="954371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40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31" indent="-285743">
              <a:defRPr sz="2400">
                <a:solidFill>
                  <a:schemeClr val="tx1"/>
                </a:solidFill>
                <a:latin typeface="Times New Roman" charset="0"/>
                <a:ea typeface="ＭＳ Ｐゴシック" charset="0"/>
              </a:defRPr>
            </a:lvl2pPr>
            <a:lvl3pPr marL="1142972" indent="-228594">
              <a:defRPr sz="2400">
                <a:solidFill>
                  <a:schemeClr val="tx1"/>
                </a:solidFill>
                <a:latin typeface="Times New Roman" charset="0"/>
                <a:ea typeface="ＭＳ Ｐゴシック" charset="0"/>
              </a:defRPr>
            </a:lvl3pPr>
            <a:lvl4pPr marL="1600160" indent="-228594">
              <a:defRPr sz="2400">
                <a:solidFill>
                  <a:schemeClr val="tx1"/>
                </a:solidFill>
                <a:latin typeface="Times New Roman" charset="0"/>
                <a:ea typeface="ＭＳ Ｐゴシック" charset="0"/>
              </a:defRPr>
            </a:lvl4pPr>
            <a:lvl5pPr marL="2057348" indent="-228594">
              <a:defRPr sz="2400">
                <a:solidFill>
                  <a:schemeClr val="tx1"/>
                </a:solidFill>
                <a:latin typeface="Times New Roman" charset="0"/>
                <a:ea typeface="ＭＳ Ｐゴシック" charset="0"/>
              </a:defRPr>
            </a:lvl5pPr>
            <a:lvl6pPr marL="2514537" indent="-228594" eaLnBrk="0" fontAlgn="base" hangingPunct="0">
              <a:spcBef>
                <a:spcPct val="0"/>
              </a:spcBef>
              <a:spcAft>
                <a:spcPct val="0"/>
              </a:spcAft>
              <a:defRPr sz="2400">
                <a:solidFill>
                  <a:schemeClr val="tx1"/>
                </a:solidFill>
                <a:latin typeface="Times New Roman" charset="0"/>
                <a:ea typeface="ＭＳ Ｐゴシック" charset="0"/>
              </a:defRPr>
            </a:lvl6pPr>
            <a:lvl7pPr marL="2971726" indent="-228594" eaLnBrk="0" fontAlgn="base" hangingPunct="0">
              <a:spcBef>
                <a:spcPct val="0"/>
              </a:spcBef>
              <a:spcAft>
                <a:spcPct val="0"/>
              </a:spcAft>
              <a:defRPr sz="2400">
                <a:solidFill>
                  <a:schemeClr val="tx1"/>
                </a:solidFill>
                <a:latin typeface="Times New Roman" charset="0"/>
                <a:ea typeface="ＭＳ Ｐゴシック" charset="0"/>
              </a:defRPr>
            </a:lvl7pPr>
            <a:lvl8pPr marL="3428915" indent="-228594" eaLnBrk="0" fontAlgn="base" hangingPunct="0">
              <a:spcBef>
                <a:spcPct val="0"/>
              </a:spcBef>
              <a:spcAft>
                <a:spcPct val="0"/>
              </a:spcAft>
              <a:defRPr sz="2400">
                <a:solidFill>
                  <a:schemeClr val="tx1"/>
                </a:solidFill>
                <a:latin typeface="Times New Roman" charset="0"/>
                <a:ea typeface="ＭＳ Ｐゴシック" charset="0"/>
              </a:defRPr>
            </a:lvl8pPr>
            <a:lvl9pPr marL="3886103" indent="-228594" eaLnBrk="0" fontAlgn="base" hangingPunct="0">
              <a:spcBef>
                <a:spcPct val="0"/>
              </a:spcBef>
              <a:spcAft>
                <a:spcPct val="0"/>
              </a:spcAft>
              <a:defRPr sz="2400">
                <a:solidFill>
                  <a:schemeClr val="tx1"/>
                </a:solidFill>
                <a:latin typeface="Times New Roman" charset="0"/>
                <a:ea typeface="ＭＳ Ｐゴシック" charset="0"/>
              </a:defRPr>
            </a:lvl9pPr>
          </a:lstStyle>
          <a:p>
            <a:fld id="{BE6AA5C3-65C4-F54D-9902-E3E3EEF14ABF}" type="slidenum">
              <a:rPr lang="en-US" sz="1400">
                <a:solidFill>
                  <a:srgbClr val="676A55"/>
                </a:solidFill>
              </a:rPr>
              <a:pPr/>
              <a:t>48</a:t>
            </a:fld>
            <a:endParaRPr lang="en-US" sz="1400">
              <a:solidFill>
                <a:srgbClr val="676A55"/>
              </a:solidFill>
            </a:endParaRPr>
          </a:p>
        </p:txBody>
      </p:sp>
      <p:sp>
        <p:nvSpPr>
          <p:cNvPr id="9219" name="Rectangle 3"/>
          <p:cNvSpPr>
            <a:spLocks noGrp="1" noChangeArrowheads="1"/>
          </p:cNvSpPr>
          <p:nvPr>
            <p:ph type="body" idx="1"/>
          </p:nvPr>
        </p:nvSpPr>
        <p:spPr>
          <a:xfrm>
            <a:off x="179512" y="1124756"/>
            <a:ext cx="8856984" cy="5616623"/>
          </a:xfrm>
          <a:noFill/>
        </p:spPr>
        <p:txBody>
          <a:bodyPr>
            <a:normAutofit/>
          </a:bodyPr>
          <a:lstStyle/>
          <a:p>
            <a:pPr marL="0" indent="0">
              <a:lnSpc>
                <a:spcPct val="150000"/>
              </a:lnSpc>
              <a:buSzPct val="90000"/>
              <a:buNone/>
            </a:pPr>
            <a:endParaRPr lang="en-US" sz="2800" dirty="0">
              <a:latin typeface="Times New Roman" charset="0"/>
            </a:endParaRPr>
          </a:p>
          <a:p>
            <a:pPr marL="0" indent="0">
              <a:lnSpc>
                <a:spcPct val="150000"/>
              </a:lnSpc>
              <a:buSzPct val="90000"/>
              <a:buNone/>
            </a:pPr>
            <a:endParaRPr lang="en-US" sz="2800" dirty="0">
              <a:latin typeface="Times New Roman" charset="0"/>
            </a:endParaRPr>
          </a:p>
        </p:txBody>
      </p:sp>
      <p:sp>
        <p:nvSpPr>
          <p:cNvPr id="3" name="Rectangle 2"/>
          <p:cNvSpPr/>
          <p:nvPr/>
        </p:nvSpPr>
        <p:spPr>
          <a:xfrm>
            <a:off x="0" y="41"/>
            <a:ext cx="9144000" cy="6370973"/>
          </a:xfrm>
          <a:prstGeom prst="rect">
            <a:avLst/>
          </a:prstGeom>
        </p:spPr>
        <p:txBody>
          <a:bodyPr wrap="square" lIns="91438" tIns="45719" rIns="91438" bIns="45719">
            <a:spAutoFit/>
          </a:bodyPr>
          <a:lstStyle/>
          <a:p>
            <a:pPr marL="457189" lvl="1" defTabSz="457189"/>
            <a:endParaRPr lang="en-CA" sz="2500" dirty="0" smtClean="0">
              <a:solidFill>
                <a:prstClr val="white"/>
              </a:solidFill>
              <a:latin typeface="Rockwell"/>
              <a:ea typeface="Arial"/>
              <a:cs typeface="Arial"/>
              <a:sym typeface="Arial"/>
            </a:endParaRPr>
          </a:p>
          <a:p>
            <a:pPr algn="ctr" defTabSz="457189"/>
            <a:r>
              <a:rPr lang="en-CA" sz="2500" dirty="0" smtClean="0">
                <a:solidFill>
                  <a:prstClr val="white"/>
                </a:solidFill>
                <a:latin typeface="Rockwell"/>
                <a:ea typeface="Arial"/>
                <a:cs typeface="Arial"/>
                <a:sym typeface="Arial"/>
              </a:rPr>
              <a:t>What do I want you to leave this lecture understanding? </a:t>
            </a:r>
          </a:p>
          <a:p>
            <a:pPr algn="ctr" defTabSz="457189"/>
            <a:endParaRPr lang="en-CA" sz="2500">
              <a:solidFill>
                <a:prstClr val="white"/>
              </a:solidFill>
              <a:latin typeface="Rockwell"/>
              <a:ea typeface="Arial"/>
              <a:cs typeface="Arial"/>
              <a:sym typeface="Arial"/>
            </a:endParaRPr>
          </a:p>
          <a:p>
            <a:pPr algn="ctr" defTabSz="457189"/>
            <a:r>
              <a:rPr lang="en-CA" sz="2500" smtClean="0">
                <a:solidFill>
                  <a:prstClr val="white"/>
                </a:solidFill>
                <a:latin typeface="Rockwell"/>
                <a:ea typeface="Arial"/>
                <a:cs typeface="Arial"/>
                <a:sym typeface="Arial"/>
              </a:rPr>
              <a:t>Really</a:t>
            </a:r>
            <a:r>
              <a:rPr lang="en-CA" sz="2500" dirty="0" smtClean="0">
                <a:solidFill>
                  <a:prstClr val="white"/>
                </a:solidFill>
                <a:latin typeface="Rockwell"/>
                <a:ea typeface="Arial"/>
                <a:cs typeface="Arial"/>
                <a:sym typeface="Arial"/>
              </a:rPr>
              <a:t>, just one thing:</a:t>
            </a:r>
          </a:p>
          <a:p>
            <a:pPr algn="ctr" defTabSz="457189"/>
            <a:r>
              <a:rPr lang="en-CA" sz="2500" i="1" dirty="0" smtClean="0">
                <a:solidFill>
                  <a:prstClr val="white"/>
                </a:solidFill>
                <a:latin typeface="Rockwell"/>
                <a:ea typeface="Arial"/>
                <a:cs typeface="Arial"/>
                <a:sym typeface="Arial"/>
              </a:rPr>
              <a:t>Your education, skills, abilities will mean nothing to an employer if your cover letter doesn’t convey your commitment to this specific workplace. It isn’t enough to convey that you want “a” job. You need to convey not just that you want THIS job, but that you are also the BEST person for THIS job.</a:t>
            </a:r>
          </a:p>
          <a:p>
            <a:pPr algn="ctr" defTabSz="457189"/>
            <a:endParaRPr lang="en-CA" sz="2500" dirty="0" smtClean="0">
              <a:solidFill>
                <a:prstClr val="white"/>
              </a:solidFill>
              <a:latin typeface="Rockwell"/>
              <a:ea typeface="Arial"/>
              <a:cs typeface="Arial"/>
              <a:sym typeface="Arial"/>
            </a:endParaRPr>
          </a:p>
          <a:p>
            <a:pPr algn="ctr" defTabSz="457189"/>
            <a:r>
              <a:rPr lang="en-CA" sz="2500" dirty="0" smtClean="0">
                <a:solidFill>
                  <a:prstClr val="white"/>
                </a:solidFill>
                <a:latin typeface="Rockwell"/>
                <a:ea typeface="Arial"/>
                <a:cs typeface="Arial"/>
                <a:sym typeface="Arial"/>
              </a:rPr>
              <a:t>Now! Go check out the other half of this week’s content, which emphasizes some additional tips &amp; finer notes to consider!</a:t>
            </a:r>
            <a:endParaRPr lang="en-CA" sz="2500" dirty="0">
              <a:solidFill>
                <a:prstClr val="white"/>
              </a:solidFill>
              <a:latin typeface="Rockwell"/>
              <a:ea typeface="Arial"/>
              <a:cs typeface="Arial"/>
              <a:sym typeface="Arial"/>
            </a:endParaRPr>
          </a:p>
          <a:p>
            <a:pPr defTabSz="457189"/>
            <a:endParaRPr lang="en-CA" dirty="0">
              <a:solidFill>
                <a:srgbClr val="FFFF00"/>
              </a:solidFill>
              <a:latin typeface="Rockwell"/>
              <a:ea typeface="Arial"/>
              <a:cs typeface="Arial"/>
              <a:sym typeface="Arial"/>
            </a:endParaRPr>
          </a:p>
          <a:p>
            <a:pPr marL="285743" indent="-285743" defTabSz="457189">
              <a:buFont typeface="Arial"/>
              <a:buChar char="•"/>
            </a:pP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a:p>
            <a:pPr defTabSz="457189"/>
            <a:endParaRPr lang="en-US" dirty="0">
              <a:solidFill>
                <a:prstClr val="white"/>
              </a:solidFill>
              <a:latin typeface="Rockwell"/>
              <a:ea typeface="Arial"/>
              <a:cs typeface="Arial"/>
              <a:sym typeface="Arial"/>
            </a:endParaRPr>
          </a:p>
          <a:p>
            <a:pPr defTabSz="457189"/>
            <a:r>
              <a:rPr lang="en-CA" dirty="0">
                <a:solidFill>
                  <a:prstClr val="white"/>
                </a:solidFill>
                <a:latin typeface="Rockwell"/>
                <a:ea typeface="Arial"/>
                <a:cs typeface="Arial"/>
                <a:sym typeface="Arial"/>
              </a:rPr>
              <a:t> </a:t>
            </a:r>
            <a:endParaRPr lang="en-US" dirty="0">
              <a:solidFill>
                <a:prstClr val="white"/>
              </a:solidFill>
              <a:latin typeface="Rockwell"/>
              <a:ea typeface="Arial"/>
              <a:cs typeface="Arial"/>
              <a:sym typeface="Arial"/>
            </a:endParaRPr>
          </a:p>
        </p:txBody>
      </p:sp>
    </p:spTree>
    <p:extLst>
      <p:ext uri="{BB962C8B-B14F-4D97-AF65-F5344CB8AC3E}">
        <p14:creationId xmlns:p14="http://schemas.microsoft.com/office/powerpoint/2010/main" val="397085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Jachim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4.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490</TotalTime>
  <Words>4431</Words>
  <Application>Microsoft Macintosh PowerPoint</Application>
  <PresentationFormat>On-screen Show (4:3)</PresentationFormat>
  <Paragraphs>380</Paragraphs>
  <Slides>48</Slides>
  <Notes>9</Notes>
  <HiddenSlides>0</HiddenSlides>
  <MMClips>0</MMClips>
  <ScaleCrop>false</ScaleCrop>
  <HeadingPairs>
    <vt:vector size="4" baseType="variant">
      <vt:variant>
        <vt:lpstr>Theme</vt:lpstr>
      </vt:variant>
      <vt:variant>
        <vt:i4>5</vt:i4>
      </vt:variant>
      <vt:variant>
        <vt:lpstr>Slide Titles</vt:lpstr>
      </vt:variant>
      <vt:variant>
        <vt:i4>48</vt:i4>
      </vt:variant>
    </vt:vector>
  </HeadingPairs>
  <TitlesOfParts>
    <vt:vector size="53" baseType="lpstr">
      <vt:lpstr>Office Theme</vt:lpstr>
      <vt:lpstr>Jachimo template</vt:lpstr>
      <vt:lpstr>10_Foundry</vt:lpstr>
      <vt:lpstr>Module</vt:lpstr>
      <vt:lpstr>1_Module</vt:lpstr>
      <vt:lpstr>Cover Letters &amp; Resumes</vt:lpstr>
      <vt:lpstr>Agenda</vt:lpstr>
      <vt:lpstr>How do you show them it’s about them, and not about you?</vt:lpstr>
      <vt:lpstr>Cover Letter</vt:lpstr>
      <vt:lpstr>7 Content Principles for Tone in Applications</vt:lpstr>
      <vt:lpstr>Key Skill: Using the Job Ad</vt:lpstr>
      <vt:lpstr>How to Find Keywords in Ads</vt:lpstr>
      <vt:lpstr>Assessing the Job</vt:lpstr>
      <vt:lpstr>Tailoring the Application: Language</vt:lpstr>
      <vt:lpstr>Tailoring the Application: Language</vt:lpstr>
      <vt:lpstr>Tailoring the Application: Language</vt:lpstr>
      <vt:lpstr>Other Strategies</vt:lpstr>
      <vt:lpstr>The Main Point</vt:lpstr>
      <vt:lpstr>The Main Point</vt:lpstr>
      <vt:lpstr>Last Note: Picking and Choosing</vt:lpstr>
      <vt:lpstr>Why does good writing matter?</vt:lpstr>
      <vt:lpstr>So…</vt:lpstr>
      <vt:lpstr>Writing a Strong Cover Letter</vt:lpstr>
      <vt:lpstr>Writing a Strong Cover Letter</vt:lpstr>
      <vt:lpstr>Writing a Strong Cover Letter</vt:lpstr>
      <vt:lpstr>Writing a Strong Cover Letter</vt:lpstr>
      <vt:lpstr>Paragraph One:  Be Short and Sweet</vt:lpstr>
      <vt:lpstr>PowerPoint Presentation</vt:lpstr>
      <vt:lpstr>Writing a Strong Cover Letter</vt:lpstr>
      <vt:lpstr>Writing a Strong Cover Letter</vt:lpstr>
      <vt:lpstr>PowerPoint Presentation</vt:lpstr>
      <vt:lpstr>PowerPoint Presentation</vt:lpstr>
      <vt:lpstr>PowerPoint Presentation</vt:lpstr>
      <vt:lpstr>How does the letter end?</vt:lpstr>
      <vt:lpstr>How does the letter end?</vt:lpstr>
      <vt:lpstr>A sample concluding paragraph</vt:lpstr>
      <vt:lpstr>Structure</vt:lpstr>
      <vt:lpstr>PowerPoint Presentation</vt:lpstr>
      <vt:lpstr>Format for Cover Letter</vt:lpstr>
      <vt:lpstr>PowerPoint Presentation</vt:lpstr>
      <vt:lpstr>PowerPoint Presentation</vt:lpstr>
      <vt:lpstr>PowerPoint Presentation</vt:lpstr>
      <vt:lpstr>PowerPoint Presentation</vt:lpstr>
      <vt:lpstr>After Letterhead &amp; Profile… It’s all about Accomplishments</vt:lpstr>
      <vt:lpstr>A Structure to Follow</vt:lpstr>
      <vt:lpstr>The “action words” in action.</vt:lpstr>
      <vt:lpstr>Chronological Résumé </vt:lpstr>
      <vt:lpstr>PowerPoint Presentation</vt:lpstr>
      <vt:lpstr>What if your work history is outside your field?</vt:lpstr>
      <vt:lpstr>What skills does a _____ have?</vt:lpstr>
      <vt:lpstr>Formatting and Additional Tips</vt:lpstr>
      <vt:lpstr>Formatting and Additional Tips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Today (1) Formatting Documents (2) Resumes and Cover Letters</dc:title>
  <dc:creator>J. Weingarten</dc:creator>
  <cp:lastModifiedBy>J. Weingarten</cp:lastModifiedBy>
  <cp:revision>138</cp:revision>
  <dcterms:created xsi:type="dcterms:W3CDTF">2018-05-23T12:33:07Z</dcterms:created>
  <dcterms:modified xsi:type="dcterms:W3CDTF">2020-08-31T13:44:20Z</dcterms:modified>
</cp:coreProperties>
</file>